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</p:sldIdLst>
  <p:sldSz cy="5143500" cx="9144000"/>
  <p:notesSz cx="6858000" cy="9144000"/>
  <p:embeddedFontLst>
    <p:embeddedFont>
      <p:font typeface="Nunito"/>
      <p:regular r:id="rId68"/>
      <p:bold r:id="rId69"/>
      <p:italic r:id="rId70"/>
      <p:boldItalic r:id="rId71"/>
    </p:embeddedFont>
    <p:embeddedFont>
      <p:font typeface="Maven Pro"/>
      <p:regular r:id="rId72"/>
      <p:bold r:id="rId7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A5917C91-2CEC-4CB3-BDA1-3616BC2A193B}">
  <a:tblStyle styleId="{A5917C91-2CEC-4CB3-BDA1-3616BC2A193B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3BB028DE-AC0E-430D-8D4F-5139561E8529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font" Target="fonts/MavenPro-bold.fntdata"/><Relationship Id="rId72" Type="http://schemas.openxmlformats.org/officeDocument/2006/relationships/font" Target="fonts/MavenPro-regular.fntdata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71" Type="http://schemas.openxmlformats.org/officeDocument/2006/relationships/font" Target="fonts/Nunito-boldItalic.fntdata"/><Relationship Id="rId70" Type="http://schemas.openxmlformats.org/officeDocument/2006/relationships/font" Target="fonts/Nunito-italic.fntdata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20" Type="http://schemas.openxmlformats.org/officeDocument/2006/relationships/slide" Target="slides/slide14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22" Type="http://schemas.openxmlformats.org/officeDocument/2006/relationships/slide" Target="slides/slide16.xml"/><Relationship Id="rId66" Type="http://schemas.openxmlformats.org/officeDocument/2006/relationships/slide" Target="slides/slide60.xml"/><Relationship Id="rId21" Type="http://schemas.openxmlformats.org/officeDocument/2006/relationships/slide" Target="slides/slide15.xml"/><Relationship Id="rId65" Type="http://schemas.openxmlformats.org/officeDocument/2006/relationships/slide" Target="slides/slide59.xml"/><Relationship Id="rId24" Type="http://schemas.openxmlformats.org/officeDocument/2006/relationships/slide" Target="slides/slide18.xml"/><Relationship Id="rId68" Type="http://schemas.openxmlformats.org/officeDocument/2006/relationships/font" Target="fonts/Nunito-regular.fntdata"/><Relationship Id="rId23" Type="http://schemas.openxmlformats.org/officeDocument/2006/relationships/slide" Target="slides/slide17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font" Target="fonts/Nunito-bold.fntdata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495e0c34b9_1_3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495e0c34b9_1_3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Verschillende varianten: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 batterijen loopen, laatste twee wisselen tot beste </a:t>
            </a:r>
            <a:r>
              <a:rPr lang="en"/>
              <a:t>combinatie →  snel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Of laatste 300 capaciteit van alle </a:t>
            </a:r>
            <a:r>
              <a:rPr lang="en"/>
              <a:t>combinaties</a:t>
            </a:r>
            <a:r>
              <a:rPr lang="en"/>
              <a:t> de laagste kosten kiezen → iets beter maar duurt veel langer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496d2142b8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496d2142b8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496d2142b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496d2142b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49f3706330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49f3706330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Verschillende varianten: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 batterijen loopen, laatste twee wisselen tot beste combinatie →  snel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Of laatste 300 capaciteit van alle combinaties de laagste kosten kiezen → iets beter maar duurt veel langer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49f3706330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49f3706330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49f3706330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49f3706330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496d2142b8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496d2142b8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49f370633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49f370633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496d2142b8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496d2142b8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495e0c34b9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495e0c34b9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46a3de530d_2_3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46a3de530d_2_3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49eb661ed2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49eb661ed2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49eb661ed2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49eb661ed2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496d2142b8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496d2142b8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49eb661ed2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49eb661ed2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49eb661ed2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49eb661ed2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49eb661ed2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49eb661ed2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49eb661ed2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" name="Google Shape;543;g49eb661ed2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49eb661ed2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49eb661ed2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49eb661ed2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49eb661ed2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49eb661ed2_0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1" name="Google Shape;581;g49eb661ed2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46a3de530d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46a3de530d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g496d213ffb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4" name="Google Shape;594;g496d213ffb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496d213ffb_1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8" name="Google Shape;608;g496d213ffb_1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49775e2d83_1_3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2" name="Google Shape;622;g49775e2d83_1_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495e0c34b9_2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6" name="Google Shape;636;g495e0c34b9_2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49775e2d83_1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49775e2d83_1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49775e2d83_1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6" name="Google Shape;656;g49775e2d83_1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g49775e2d83_1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0" name="Google Shape;670;g49775e2d83_1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g49775e2d83_1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4" name="Google Shape;684;g49775e2d83_1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49775e2d83_1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7" name="Google Shape;697;g49775e2d83_1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49775e2d83_1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Google Shape;710;g49775e2d83_1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46a3de530d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46a3de530d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g496d213ffb_1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4" name="Google Shape;724;g496d213ffb_1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g49775e2d83_1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7" name="Google Shape;737;g49775e2d83_1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49f3706330_2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49f3706330_2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g496d213ffb_1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4" name="Google Shape;764;g496d213ffb_1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g496d213ffb_1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8" name="Google Shape;778;g496d213ffb_1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g49775e2d83_1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1" name="Google Shape;791;g49775e2d83_1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g49f3706330_2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5" name="Google Shape;805;g49f3706330_2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8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g49f3706330_1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0" name="Google Shape;820;g49f3706330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g496d213ffb_1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4" name="Google Shape;834;g496d213ffb_1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5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g49f3706330_1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7" name="Google Shape;847;g49f3706330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46a3de530d_1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46a3de530d_1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9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g49f3706330_1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1" name="Google Shape;861;g49f3706330_1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9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g49f3706330_1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1" name="Google Shape;881;g49f3706330_1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9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g49f3706330_1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1" name="Google Shape;901;g49f3706330_1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3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Google Shape;924;g45d7538a82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5" name="Google Shape;925;g45d7538a82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6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Google Shape;937;g49f3706330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8" name="Google Shape;938;g49f3706330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0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Google Shape;941;g46a6239e14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2" name="Google Shape;942;g46a6239e14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3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g49775e2d83_1_2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5" name="Google Shape;955;g49775e2d83_1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g49775e2d83_1_2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8" name="Google Shape;968;g49775e2d83_1_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g49775e2d83_1_2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1" name="Google Shape;981;g49775e2d83_1_2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2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" name="Google Shape;993;g49775e2d83_1_2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4" name="Google Shape;994;g49775e2d83_1_2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495e0c34b9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495e0c34b9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 state space voor het verbinden van de huizen is dus enorm groot, daarom moeten we </a:t>
            </a:r>
            <a:r>
              <a:rPr lang="en"/>
              <a:t>heuristieken en algoritmes gebruiken om</a:t>
            </a:r>
            <a:r>
              <a:rPr lang="en"/>
              <a:t> het probleem op te lossen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 algortimes, waarvan 3 we voor drie resultaten hebben </a:t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6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Google Shape;1007;g49775e2d83_1_2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8" name="Google Shape;1008;g49775e2d83_1_2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9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g49775e2d83_1_2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1" name="Google Shape;1021;g49775e2d83_1_2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495e0c34b9_1_3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495e0c34b9_1_3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Simpel en lomp </a:t>
            </a:r>
            <a:r>
              <a:rPr lang="en"/>
              <a:t>algoritme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Maar redelijk snel → geeft aan dat er veel verschillende mogelijke oplossingen zijn.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496d2142b8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496d2142b8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496d2142b8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496d2142b8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accent3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fmla="val 8244818" name="adj1"/>
                  <a:gd fmla="val 16246175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fmla="val 8801158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fmla="val 1255410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" name="Google Shape;46;p2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2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accent3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68" name="Google Shape;268;p11"/>
          <p:cNvSpPr txBox="1"/>
          <p:nvPr>
            <p:ph hasCustomPrompt="1"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0" name="Google Shape;270;p1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2" name="Google Shape;82;p3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p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9" name="Google Shape;89;p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0" name="Google Shape;90;p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6" name="Google Shape;96;p5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7" name="Google Shape;97;p5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4" name="Google Shape;104;p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" name="Google Shape;109;p7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0" name="Google Shape;110;p7"/>
          <p:cNvSpPr txBox="1"/>
          <p:nvPr>
            <p:ph idx="1" type="body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1" name="Google Shape;111;p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dk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5" name="Google Shape;125;p8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" name="Google Shape;131;p9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2" name="Google Shape;132;p9"/>
          <p:cNvSpPr txBox="1"/>
          <p:nvPr>
            <p:ph idx="1" type="subTitle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3" name="Google Shape;133;p9"/>
          <p:cNvSpPr txBox="1"/>
          <p:nvPr>
            <p:ph idx="2" type="body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" name="Google Shape;139;p10"/>
          <p:cNvSpPr txBox="1"/>
          <p:nvPr>
            <p:ph idx="1" type="body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40" name="Google Shape;140;p1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oment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Relationship Id="rId4" Type="http://schemas.openxmlformats.org/officeDocument/2006/relationships/image" Target="../media/image2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1.png"/><Relationship Id="rId4" Type="http://schemas.openxmlformats.org/officeDocument/2006/relationships/image" Target="../media/image10.png"/><Relationship Id="rId5" Type="http://schemas.openxmlformats.org/officeDocument/2006/relationships/image" Target="../media/image1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3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5.png"/><Relationship Id="rId4" Type="http://schemas.openxmlformats.org/officeDocument/2006/relationships/image" Target="../media/image12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2.png"/><Relationship Id="rId4" Type="http://schemas.openxmlformats.org/officeDocument/2006/relationships/image" Target="../media/image27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4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2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7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7.png"/><Relationship Id="rId4" Type="http://schemas.openxmlformats.org/officeDocument/2006/relationships/image" Target="../media/image24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3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37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37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37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28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20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21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23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2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26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3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3"/>
          <p:cNvSpPr txBox="1"/>
          <p:nvPr>
            <p:ph type="ctrTitle"/>
          </p:nvPr>
        </p:nvSpPr>
        <p:spPr>
          <a:xfrm>
            <a:off x="2327300" y="1100988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Musketeers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SmartGrid</a:t>
            </a:r>
            <a:endParaRPr sz="2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278" name="Google Shape;278;p13"/>
          <p:cNvSpPr txBox="1"/>
          <p:nvPr>
            <p:ph idx="1" type="subTitle"/>
          </p:nvPr>
        </p:nvSpPr>
        <p:spPr>
          <a:xfrm>
            <a:off x="2327300" y="33777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Mohamed Baioumy, Thomas Hoedeman &amp; Philip Oosterholt</a:t>
            </a:r>
            <a:endParaRPr/>
          </a:p>
        </p:txBody>
      </p:sp>
      <p:pic>
        <p:nvPicPr>
          <p:cNvPr id="279" name="Google Shape;279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091400"/>
            <a:ext cx="2327300" cy="305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22"/>
          <p:cNvSpPr txBox="1"/>
          <p:nvPr>
            <p:ph idx="4294967295"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Greedy</a:t>
            </a:r>
            <a:endParaRPr/>
          </a:p>
        </p:txBody>
      </p:sp>
      <p:sp>
        <p:nvSpPr>
          <p:cNvPr id="390" name="Google Shape;390;p22"/>
          <p:cNvSpPr/>
          <p:nvPr/>
        </p:nvSpPr>
        <p:spPr>
          <a:xfrm>
            <a:off x="1415425" y="1148775"/>
            <a:ext cx="4191000" cy="528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1" name="Google Shape;391;p22"/>
          <p:cNvGrpSpPr/>
          <p:nvPr/>
        </p:nvGrpSpPr>
        <p:grpSpPr>
          <a:xfrm>
            <a:off x="7861793" y="4071600"/>
            <a:ext cx="472234" cy="501150"/>
            <a:chOff x="7862050" y="4071600"/>
            <a:chExt cx="501150" cy="501150"/>
          </a:xfrm>
        </p:grpSpPr>
        <p:sp>
          <p:nvSpPr>
            <p:cNvPr id="392" name="Google Shape;392;p22"/>
            <p:cNvSpPr/>
            <p:nvPr/>
          </p:nvSpPr>
          <p:spPr>
            <a:xfrm>
              <a:off x="8311900" y="4071600"/>
              <a:ext cx="51300" cy="4938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22"/>
            <p:cNvSpPr/>
            <p:nvPr/>
          </p:nvSpPr>
          <p:spPr>
            <a:xfrm rot="-5400000">
              <a:off x="8083300" y="4300200"/>
              <a:ext cx="51300" cy="4938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4" name="Google Shape;394;p22"/>
          <p:cNvGrpSpPr/>
          <p:nvPr/>
        </p:nvGrpSpPr>
        <p:grpSpPr>
          <a:xfrm rot="10800000">
            <a:off x="643568" y="598575"/>
            <a:ext cx="472234" cy="501150"/>
            <a:chOff x="7862050" y="4071600"/>
            <a:chExt cx="501150" cy="501150"/>
          </a:xfrm>
        </p:grpSpPr>
        <p:sp>
          <p:nvSpPr>
            <p:cNvPr id="395" name="Google Shape;395;p22"/>
            <p:cNvSpPr/>
            <p:nvPr/>
          </p:nvSpPr>
          <p:spPr>
            <a:xfrm>
              <a:off x="8311900" y="4071600"/>
              <a:ext cx="51300" cy="4938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22"/>
            <p:cNvSpPr/>
            <p:nvPr/>
          </p:nvSpPr>
          <p:spPr>
            <a:xfrm rot="-5400000">
              <a:off x="8083300" y="4300200"/>
              <a:ext cx="51300" cy="4938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7" name="Google Shape;397;p22"/>
          <p:cNvSpPr txBox="1"/>
          <p:nvPr>
            <p:ph idx="4294967295" type="body"/>
          </p:nvPr>
        </p:nvSpPr>
        <p:spPr>
          <a:xfrm>
            <a:off x="831300" y="1597875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9900FF"/>
                </a:solidFill>
              </a:rPr>
              <a:t>for</a:t>
            </a:r>
            <a:r>
              <a:rPr lang="en" sz="1800"/>
              <a:t> batterij </a:t>
            </a:r>
            <a:r>
              <a:rPr lang="en" sz="1800">
                <a:solidFill>
                  <a:srgbClr val="9900FF"/>
                </a:solidFill>
              </a:rPr>
              <a:t>in</a:t>
            </a:r>
            <a:r>
              <a:rPr lang="en" sz="1800"/>
              <a:t> batterijen</a:t>
            </a:r>
            <a:endParaRPr sz="1800"/>
          </a:p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9900FF"/>
                </a:solidFill>
              </a:rPr>
              <a:t> for </a:t>
            </a:r>
            <a:r>
              <a:rPr lang="en" sz="1800"/>
              <a:t>huis </a:t>
            </a:r>
            <a:r>
              <a:rPr lang="en" sz="1800">
                <a:solidFill>
                  <a:srgbClr val="9900FF"/>
                </a:solidFill>
              </a:rPr>
              <a:t>in</a:t>
            </a:r>
            <a:r>
              <a:rPr lang="en" sz="1800"/>
              <a:t> onverbonden huizen</a:t>
            </a:r>
            <a:endParaRPr sz="1800"/>
          </a:p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	zoek kortste verbinding</a:t>
            </a:r>
            <a:endParaRPr sz="1800"/>
          </a:p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		</a:t>
            </a:r>
            <a:r>
              <a:rPr lang="en" sz="1800">
                <a:solidFill>
                  <a:srgbClr val="9900FF"/>
                </a:solidFill>
              </a:rPr>
              <a:t>if </a:t>
            </a:r>
            <a:r>
              <a:rPr lang="en" sz="1800">
                <a:solidFill>
                  <a:srgbClr val="434343"/>
                </a:solidFill>
              </a:rPr>
              <a:t>capaciteit batterij toereikend</a:t>
            </a:r>
            <a:endParaRPr sz="1800">
              <a:solidFill>
                <a:srgbClr val="434343"/>
              </a:solidFill>
            </a:endParaRPr>
          </a:p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34343"/>
                </a:solidFill>
              </a:rPr>
              <a:t>			verbind huis aan batterij</a:t>
            </a:r>
            <a:endParaRPr sz="18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2" name="Google Shape;402;p23"/>
          <p:cNvGrpSpPr/>
          <p:nvPr/>
        </p:nvGrpSpPr>
        <p:grpSpPr>
          <a:xfrm>
            <a:off x="7861793" y="4071600"/>
            <a:ext cx="472234" cy="501150"/>
            <a:chOff x="7862050" y="4071600"/>
            <a:chExt cx="501150" cy="501150"/>
          </a:xfrm>
        </p:grpSpPr>
        <p:sp>
          <p:nvSpPr>
            <p:cNvPr id="403" name="Google Shape;403;p23"/>
            <p:cNvSpPr/>
            <p:nvPr/>
          </p:nvSpPr>
          <p:spPr>
            <a:xfrm>
              <a:off x="8311900" y="4071600"/>
              <a:ext cx="51300" cy="4938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23"/>
            <p:cNvSpPr/>
            <p:nvPr/>
          </p:nvSpPr>
          <p:spPr>
            <a:xfrm rot="-5400000">
              <a:off x="8083300" y="4300200"/>
              <a:ext cx="51300" cy="4938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05" name="Google Shape;405;p23"/>
          <p:cNvGrpSpPr/>
          <p:nvPr/>
        </p:nvGrpSpPr>
        <p:grpSpPr>
          <a:xfrm rot="10800000">
            <a:off x="643568" y="598575"/>
            <a:ext cx="472234" cy="501150"/>
            <a:chOff x="7862050" y="4071600"/>
            <a:chExt cx="501150" cy="501150"/>
          </a:xfrm>
        </p:grpSpPr>
        <p:sp>
          <p:nvSpPr>
            <p:cNvPr id="406" name="Google Shape;406;p23"/>
            <p:cNvSpPr/>
            <p:nvPr/>
          </p:nvSpPr>
          <p:spPr>
            <a:xfrm>
              <a:off x="8311900" y="4071600"/>
              <a:ext cx="51300" cy="4938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23"/>
            <p:cNvSpPr/>
            <p:nvPr/>
          </p:nvSpPr>
          <p:spPr>
            <a:xfrm rot="-5400000">
              <a:off x="8083300" y="4300200"/>
              <a:ext cx="51300" cy="4938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08" name="Google Shape;40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0" y="295275"/>
            <a:ext cx="6096000" cy="455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24"/>
          <p:cNvSpPr txBox="1"/>
          <p:nvPr>
            <p:ph idx="4294967295"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Hillclimber</a:t>
            </a:r>
            <a:endParaRPr/>
          </a:p>
        </p:txBody>
      </p:sp>
      <p:sp>
        <p:nvSpPr>
          <p:cNvPr id="414" name="Google Shape;414;p24"/>
          <p:cNvSpPr/>
          <p:nvPr/>
        </p:nvSpPr>
        <p:spPr>
          <a:xfrm>
            <a:off x="1415425" y="1148775"/>
            <a:ext cx="4191000" cy="528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5" name="Google Shape;415;p24"/>
          <p:cNvGrpSpPr/>
          <p:nvPr/>
        </p:nvGrpSpPr>
        <p:grpSpPr>
          <a:xfrm>
            <a:off x="7861793" y="4071600"/>
            <a:ext cx="472234" cy="501150"/>
            <a:chOff x="7862050" y="4071600"/>
            <a:chExt cx="501150" cy="501150"/>
          </a:xfrm>
        </p:grpSpPr>
        <p:sp>
          <p:nvSpPr>
            <p:cNvPr id="416" name="Google Shape;416;p24"/>
            <p:cNvSpPr/>
            <p:nvPr/>
          </p:nvSpPr>
          <p:spPr>
            <a:xfrm>
              <a:off x="8311900" y="4071600"/>
              <a:ext cx="51300" cy="4938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24"/>
            <p:cNvSpPr/>
            <p:nvPr/>
          </p:nvSpPr>
          <p:spPr>
            <a:xfrm rot="-5400000">
              <a:off x="8083300" y="4300200"/>
              <a:ext cx="51300" cy="4938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18" name="Google Shape;418;p24"/>
          <p:cNvGrpSpPr/>
          <p:nvPr/>
        </p:nvGrpSpPr>
        <p:grpSpPr>
          <a:xfrm rot="10800000">
            <a:off x="643568" y="598575"/>
            <a:ext cx="472234" cy="501150"/>
            <a:chOff x="7862050" y="4071600"/>
            <a:chExt cx="501150" cy="501150"/>
          </a:xfrm>
        </p:grpSpPr>
        <p:sp>
          <p:nvSpPr>
            <p:cNvPr id="419" name="Google Shape;419;p24"/>
            <p:cNvSpPr/>
            <p:nvPr/>
          </p:nvSpPr>
          <p:spPr>
            <a:xfrm>
              <a:off x="8311900" y="4071600"/>
              <a:ext cx="51300" cy="4938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24"/>
            <p:cNvSpPr/>
            <p:nvPr/>
          </p:nvSpPr>
          <p:spPr>
            <a:xfrm rot="-5400000">
              <a:off x="8083300" y="4300200"/>
              <a:ext cx="51300" cy="4938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21" name="Google Shape;42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675" y="1099725"/>
            <a:ext cx="4954950" cy="371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" name="Google Shape;422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03725" y="914300"/>
            <a:ext cx="3940275" cy="3253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25"/>
          <p:cNvSpPr txBox="1"/>
          <p:nvPr>
            <p:ph idx="4294967295" type="title"/>
          </p:nvPr>
        </p:nvSpPr>
        <p:spPr>
          <a:xfrm>
            <a:off x="12331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Hillclimber</a:t>
            </a:r>
            <a:endParaRPr/>
          </a:p>
        </p:txBody>
      </p:sp>
      <p:sp>
        <p:nvSpPr>
          <p:cNvPr id="428" name="Google Shape;428;p25"/>
          <p:cNvSpPr/>
          <p:nvPr/>
        </p:nvSpPr>
        <p:spPr>
          <a:xfrm>
            <a:off x="1415425" y="1148775"/>
            <a:ext cx="4191000" cy="528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9" name="Google Shape;429;p25"/>
          <p:cNvGrpSpPr/>
          <p:nvPr/>
        </p:nvGrpSpPr>
        <p:grpSpPr>
          <a:xfrm>
            <a:off x="7861793" y="4071600"/>
            <a:ext cx="472234" cy="501150"/>
            <a:chOff x="7862050" y="4071600"/>
            <a:chExt cx="501150" cy="501150"/>
          </a:xfrm>
        </p:grpSpPr>
        <p:sp>
          <p:nvSpPr>
            <p:cNvPr id="430" name="Google Shape;430;p25"/>
            <p:cNvSpPr/>
            <p:nvPr/>
          </p:nvSpPr>
          <p:spPr>
            <a:xfrm>
              <a:off x="8311900" y="4071600"/>
              <a:ext cx="51300" cy="4938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25"/>
            <p:cNvSpPr/>
            <p:nvPr/>
          </p:nvSpPr>
          <p:spPr>
            <a:xfrm rot="-5400000">
              <a:off x="8083300" y="4300200"/>
              <a:ext cx="51300" cy="4938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2" name="Google Shape;432;p25"/>
          <p:cNvGrpSpPr/>
          <p:nvPr/>
        </p:nvGrpSpPr>
        <p:grpSpPr>
          <a:xfrm rot="10800000">
            <a:off x="643568" y="598575"/>
            <a:ext cx="472234" cy="501150"/>
            <a:chOff x="7862050" y="4071600"/>
            <a:chExt cx="501150" cy="501150"/>
          </a:xfrm>
        </p:grpSpPr>
        <p:sp>
          <p:nvSpPr>
            <p:cNvPr id="433" name="Google Shape;433;p25"/>
            <p:cNvSpPr/>
            <p:nvPr/>
          </p:nvSpPr>
          <p:spPr>
            <a:xfrm>
              <a:off x="8311900" y="4071600"/>
              <a:ext cx="51300" cy="4938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25"/>
            <p:cNvSpPr/>
            <p:nvPr/>
          </p:nvSpPr>
          <p:spPr>
            <a:xfrm rot="-5400000">
              <a:off x="8083300" y="4300200"/>
              <a:ext cx="51300" cy="4938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5" name="Google Shape;435;p25"/>
          <p:cNvSpPr txBox="1"/>
          <p:nvPr>
            <p:ph idx="4294967295" type="body"/>
          </p:nvPr>
        </p:nvSpPr>
        <p:spPr>
          <a:xfrm>
            <a:off x="831300" y="1323925"/>
            <a:ext cx="7030500" cy="350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rgbClr val="000000"/>
                </a:solidFill>
              </a:rPr>
              <a:t>Random hillclimber:</a:t>
            </a:r>
            <a:endParaRPr sz="1800" u="sng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9900FF"/>
                </a:solidFill>
              </a:rPr>
              <a:t>for </a:t>
            </a:r>
            <a:r>
              <a:rPr lang="en" sz="1800">
                <a:solidFill>
                  <a:srgbClr val="000000"/>
                </a:solidFill>
              </a:rPr>
              <a:t>aantal iteraties</a:t>
            </a:r>
            <a:endParaRPr sz="18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</a:rPr>
              <a:t>	zoek twee random huizen </a:t>
            </a:r>
            <a:endParaRPr sz="18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</a:rPr>
              <a:t>		</a:t>
            </a:r>
            <a:r>
              <a:rPr lang="en" sz="1800">
                <a:solidFill>
                  <a:srgbClr val="9900FF"/>
                </a:solidFill>
              </a:rPr>
              <a:t>if </a:t>
            </a:r>
            <a:r>
              <a:rPr lang="en" sz="1800">
                <a:solidFill>
                  <a:srgbClr val="000000"/>
                </a:solidFill>
              </a:rPr>
              <a:t>een wissel de kosten verbeterd</a:t>
            </a:r>
            <a:endParaRPr sz="18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</a:rPr>
              <a:t>			wissel</a:t>
            </a:r>
            <a:endParaRPr sz="18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 u="sng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rgbClr val="000000"/>
                </a:solidFill>
              </a:rPr>
              <a:t>Greedy hillclimber:</a:t>
            </a:r>
            <a:endParaRPr sz="1800" u="sng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9900FF"/>
                </a:solidFill>
              </a:rPr>
              <a:t>while</a:t>
            </a:r>
            <a:r>
              <a:rPr lang="en" sz="1800">
                <a:solidFill>
                  <a:srgbClr val="000000"/>
                </a:solidFill>
              </a:rPr>
              <a:t> er gewisseld kan worden </a:t>
            </a:r>
            <a:endParaRPr sz="18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</a:rPr>
              <a:t>	Zoek random huis</a:t>
            </a:r>
            <a:endParaRPr sz="18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</a:rPr>
              <a:t>		vind beste wissel optie</a:t>
            </a:r>
            <a:endParaRPr sz="18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</a:rPr>
              <a:t>			wissel</a:t>
            </a:r>
            <a:endParaRPr sz="18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</a:rPr>
              <a:t>			</a:t>
            </a:r>
            <a:endParaRPr sz="18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</a:rPr>
              <a:t>	</a:t>
            </a:r>
            <a:endParaRPr sz="18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0" name="Google Shape;440;p26"/>
          <p:cNvGrpSpPr/>
          <p:nvPr/>
        </p:nvGrpSpPr>
        <p:grpSpPr>
          <a:xfrm>
            <a:off x="7861793" y="4071600"/>
            <a:ext cx="472234" cy="501150"/>
            <a:chOff x="7862050" y="4071600"/>
            <a:chExt cx="501150" cy="501150"/>
          </a:xfrm>
        </p:grpSpPr>
        <p:sp>
          <p:nvSpPr>
            <p:cNvPr id="441" name="Google Shape;441;p26"/>
            <p:cNvSpPr/>
            <p:nvPr/>
          </p:nvSpPr>
          <p:spPr>
            <a:xfrm>
              <a:off x="8311900" y="4071600"/>
              <a:ext cx="51300" cy="4938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26"/>
            <p:cNvSpPr/>
            <p:nvPr/>
          </p:nvSpPr>
          <p:spPr>
            <a:xfrm rot="-5400000">
              <a:off x="8083300" y="4300200"/>
              <a:ext cx="51300" cy="4938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43" name="Google Shape;443;p26"/>
          <p:cNvGrpSpPr/>
          <p:nvPr/>
        </p:nvGrpSpPr>
        <p:grpSpPr>
          <a:xfrm rot="10800000">
            <a:off x="643568" y="598575"/>
            <a:ext cx="472234" cy="501150"/>
            <a:chOff x="7862050" y="4071600"/>
            <a:chExt cx="501150" cy="501150"/>
          </a:xfrm>
        </p:grpSpPr>
        <p:sp>
          <p:nvSpPr>
            <p:cNvPr id="444" name="Google Shape;444;p26"/>
            <p:cNvSpPr/>
            <p:nvPr/>
          </p:nvSpPr>
          <p:spPr>
            <a:xfrm>
              <a:off x="8311900" y="4071600"/>
              <a:ext cx="51300" cy="4938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26"/>
            <p:cNvSpPr/>
            <p:nvPr/>
          </p:nvSpPr>
          <p:spPr>
            <a:xfrm rot="-5400000">
              <a:off x="8083300" y="4300200"/>
              <a:ext cx="51300" cy="4938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46" name="Google Shape;44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0" y="295275"/>
            <a:ext cx="6096000" cy="455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1" name="Google Shape;451;p27"/>
          <p:cNvGrpSpPr/>
          <p:nvPr/>
        </p:nvGrpSpPr>
        <p:grpSpPr>
          <a:xfrm>
            <a:off x="7861793" y="4071600"/>
            <a:ext cx="472234" cy="501150"/>
            <a:chOff x="7862050" y="4071600"/>
            <a:chExt cx="501150" cy="501150"/>
          </a:xfrm>
        </p:grpSpPr>
        <p:sp>
          <p:nvSpPr>
            <p:cNvPr id="452" name="Google Shape;452;p27"/>
            <p:cNvSpPr/>
            <p:nvPr/>
          </p:nvSpPr>
          <p:spPr>
            <a:xfrm>
              <a:off x="8311900" y="4071600"/>
              <a:ext cx="51300" cy="4938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27"/>
            <p:cNvSpPr/>
            <p:nvPr/>
          </p:nvSpPr>
          <p:spPr>
            <a:xfrm rot="-5400000">
              <a:off x="8083300" y="4300200"/>
              <a:ext cx="51300" cy="4938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54" name="Google Shape;454;p27"/>
          <p:cNvGrpSpPr/>
          <p:nvPr/>
        </p:nvGrpSpPr>
        <p:grpSpPr>
          <a:xfrm rot="10800000">
            <a:off x="643568" y="598575"/>
            <a:ext cx="472234" cy="501150"/>
            <a:chOff x="7862050" y="4071600"/>
            <a:chExt cx="501150" cy="501150"/>
          </a:xfrm>
        </p:grpSpPr>
        <p:sp>
          <p:nvSpPr>
            <p:cNvPr id="455" name="Google Shape;455;p27"/>
            <p:cNvSpPr/>
            <p:nvPr/>
          </p:nvSpPr>
          <p:spPr>
            <a:xfrm>
              <a:off x="8311900" y="4071600"/>
              <a:ext cx="51300" cy="4938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27"/>
            <p:cNvSpPr/>
            <p:nvPr/>
          </p:nvSpPr>
          <p:spPr>
            <a:xfrm rot="-5400000">
              <a:off x="8083300" y="4300200"/>
              <a:ext cx="51300" cy="4938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57" name="Google Shape;45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0" y="295275"/>
            <a:ext cx="6096000" cy="455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2" name="Google Shape;462;p28"/>
          <p:cNvGrpSpPr/>
          <p:nvPr/>
        </p:nvGrpSpPr>
        <p:grpSpPr>
          <a:xfrm>
            <a:off x="7861793" y="4071600"/>
            <a:ext cx="472234" cy="501150"/>
            <a:chOff x="7862050" y="4071600"/>
            <a:chExt cx="501150" cy="501150"/>
          </a:xfrm>
        </p:grpSpPr>
        <p:sp>
          <p:nvSpPr>
            <p:cNvPr id="463" name="Google Shape;463;p28"/>
            <p:cNvSpPr/>
            <p:nvPr/>
          </p:nvSpPr>
          <p:spPr>
            <a:xfrm>
              <a:off x="8311900" y="4071600"/>
              <a:ext cx="51300" cy="4938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28"/>
            <p:cNvSpPr/>
            <p:nvPr/>
          </p:nvSpPr>
          <p:spPr>
            <a:xfrm rot="-5400000">
              <a:off x="8083300" y="4300200"/>
              <a:ext cx="51300" cy="4938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65" name="Google Shape;465;p28"/>
          <p:cNvGrpSpPr/>
          <p:nvPr/>
        </p:nvGrpSpPr>
        <p:grpSpPr>
          <a:xfrm rot="10800000">
            <a:off x="643568" y="598575"/>
            <a:ext cx="472234" cy="501150"/>
            <a:chOff x="7862050" y="4071600"/>
            <a:chExt cx="501150" cy="501150"/>
          </a:xfrm>
        </p:grpSpPr>
        <p:sp>
          <p:nvSpPr>
            <p:cNvPr id="466" name="Google Shape;466;p28"/>
            <p:cNvSpPr/>
            <p:nvPr/>
          </p:nvSpPr>
          <p:spPr>
            <a:xfrm>
              <a:off x="8311900" y="4071600"/>
              <a:ext cx="51300" cy="4938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28"/>
            <p:cNvSpPr/>
            <p:nvPr/>
          </p:nvSpPr>
          <p:spPr>
            <a:xfrm rot="-5400000">
              <a:off x="8083300" y="4300200"/>
              <a:ext cx="51300" cy="4938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68" name="Google Shape;46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0" y="295275"/>
            <a:ext cx="6096000" cy="455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3" name="Google Shape;473;p29"/>
          <p:cNvGrpSpPr/>
          <p:nvPr/>
        </p:nvGrpSpPr>
        <p:grpSpPr>
          <a:xfrm>
            <a:off x="7861793" y="4071600"/>
            <a:ext cx="472234" cy="501150"/>
            <a:chOff x="7862050" y="4071600"/>
            <a:chExt cx="501150" cy="501150"/>
          </a:xfrm>
        </p:grpSpPr>
        <p:sp>
          <p:nvSpPr>
            <p:cNvPr id="474" name="Google Shape;474;p29"/>
            <p:cNvSpPr/>
            <p:nvPr/>
          </p:nvSpPr>
          <p:spPr>
            <a:xfrm>
              <a:off x="8311900" y="4071600"/>
              <a:ext cx="51300" cy="4938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29"/>
            <p:cNvSpPr/>
            <p:nvPr/>
          </p:nvSpPr>
          <p:spPr>
            <a:xfrm rot="-5400000">
              <a:off x="8083300" y="4300200"/>
              <a:ext cx="51300" cy="4938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76" name="Google Shape;476;p29"/>
          <p:cNvGrpSpPr/>
          <p:nvPr/>
        </p:nvGrpSpPr>
        <p:grpSpPr>
          <a:xfrm rot="10800000">
            <a:off x="643568" y="598575"/>
            <a:ext cx="472234" cy="501150"/>
            <a:chOff x="7862050" y="4071600"/>
            <a:chExt cx="501150" cy="501150"/>
          </a:xfrm>
        </p:grpSpPr>
        <p:sp>
          <p:nvSpPr>
            <p:cNvPr id="477" name="Google Shape;477;p29"/>
            <p:cNvSpPr/>
            <p:nvPr/>
          </p:nvSpPr>
          <p:spPr>
            <a:xfrm>
              <a:off x="8311900" y="4071600"/>
              <a:ext cx="51300" cy="4938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29"/>
            <p:cNvSpPr/>
            <p:nvPr/>
          </p:nvSpPr>
          <p:spPr>
            <a:xfrm rot="-5400000">
              <a:off x="8083300" y="4300200"/>
              <a:ext cx="51300" cy="4938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79" name="Google Shape;47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0" y="295275"/>
            <a:ext cx="6096000" cy="455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4" name="Google Shape;484;p30"/>
          <p:cNvGrpSpPr/>
          <p:nvPr/>
        </p:nvGrpSpPr>
        <p:grpSpPr>
          <a:xfrm>
            <a:off x="7861793" y="4071600"/>
            <a:ext cx="472234" cy="501150"/>
            <a:chOff x="7862050" y="4071600"/>
            <a:chExt cx="501150" cy="501150"/>
          </a:xfrm>
        </p:grpSpPr>
        <p:sp>
          <p:nvSpPr>
            <p:cNvPr id="485" name="Google Shape;485;p30"/>
            <p:cNvSpPr/>
            <p:nvPr/>
          </p:nvSpPr>
          <p:spPr>
            <a:xfrm>
              <a:off x="8311900" y="4071600"/>
              <a:ext cx="51300" cy="4938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30"/>
            <p:cNvSpPr/>
            <p:nvPr/>
          </p:nvSpPr>
          <p:spPr>
            <a:xfrm rot="-5400000">
              <a:off x="8083300" y="4300200"/>
              <a:ext cx="51300" cy="4938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87" name="Google Shape;487;p30"/>
          <p:cNvGrpSpPr/>
          <p:nvPr/>
        </p:nvGrpSpPr>
        <p:grpSpPr>
          <a:xfrm rot="10800000">
            <a:off x="643568" y="598575"/>
            <a:ext cx="472234" cy="501150"/>
            <a:chOff x="7862050" y="4071600"/>
            <a:chExt cx="501150" cy="501150"/>
          </a:xfrm>
        </p:grpSpPr>
        <p:sp>
          <p:nvSpPr>
            <p:cNvPr id="488" name="Google Shape;488;p30"/>
            <p:cNvSpPr/>
            <p:nvPr/>
          </p:nvSpPr>
          <p:spPr>
            <a:xfrm>
              <a:off x="8311900" y="4071600"/>
              <a:ext cx="51300" cy="4938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30"/>
            <p:cNvSpPr/>
            <p:nvPr/>
          </p:nvSpPr>
          <p:spPr>
            <a:xfrm rot="-5400000">
              <a:off x="8083300" y="4300200"/>
              <a:ext cx="51300" cy="4938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90" name="Google Shape;49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0" y="295275"/>
            <a:ext cx="6096000" cy="455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31"/>
          <p:cNvSpPr/>
          <p:nvPr/>
        </p:nvSpPr>
        <p:spPr>
          <a:xfrm>
            <a:off x="1415425" y="1148775"/>
            <a:ext cx="4191000" cy="528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96" name="Google Shape;496;p31"/>
          <p:cNvPicPr preferRelativeResize="0"/>
          <p:nvPr/>
        </p:nvPicPr>
        <p:blipFill rotWithShape="1">
          <a:blip r:embed="rId3">
            <a:alphaModFix/>
          </a:blip>
          <a:srcRect b="0" l="7031" r="8451" t="0"/>
          <a:stretch/>
        </p:blipFill>
        <p:spPr>
          <a:xfrm>
            <a:off x="0" y="0"/>
            <a:ext cx="8943677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14"/>
          <p:cNvSpPr txBox="1"/>
          <p:nvPr>
            <p:ph idx="4294967295"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Elementen</a:t>
            </a:r>
            <a:endParaRPr/>
          </a:p>
        </p:txBody>
      </p:sp>
      <p:sp>
        <p:nvSpPr>
          <p:cNvPr id="285" name="Google Shape;285;p14"/>
          <p:cNvSpPr txBox="1"/>
          <p:nvPr>
            <p:ph idx="4294967295" type="body"/>
          </p:nvPr>
        </p:nvSpPr>
        <p:spPr>
          <a:xfrm>
            <a:off x="643575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Grid</a:t>
            </a:r>
            <a:br>
              <a:rPr lang="en"/>
            </a:br>
            <a:r>
              <a:rPr lang="en" sz="1000"/>
              <a:t>x &amp; y coördinaten</a:t>
            </a:r>
            <a:endParaRPr sz="1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/>
              <a:t>Huis</a:t>
            </a:r>
            <a:br>
              <a:rPr lang="en"/>
            </a:br>
            <a:r>
              <a:rPr lang="en" sz="1000"/>
              <a:t>x &amp; y coördinaat, max output</a:t>
            </a:r>
            <a:endParaRPr sz="1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/>
              <a:t>Batterij</a:t>
            </a:r>
            <a:br>
              <a:rPr lang="en"/>
            </a:br>
            <a:r>
              <a:rPr lang="en" sz="1000"/>
              <a:t>x &amp; y coördinaat, max capaciteit, kosten</a:t>
            </a:r>
            <a:endParaRPr sz="10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/>
              <a:t>Verbinding</a:t>
            </a:r>
            <a:br>
              <a:rPr lang="en"/>
            </a:br>
            <a:r>
              <a:rPr lang="en" sz="1000"/>
              <a:t>x</a:t>
            </a:r>
            <a:r>
              <a:rPr lang="en" sz="1000"/>
              <a:t> &amp; y coördinaat, kosten</a:t>
            </a:r>
            <a:endParaRPr/>
          </a:p>
        </p:txBody>
      </p:sp>
      <p:sp>
        <p:nvSpPr>
          <p:cNvPr id="286" name="Google Shape;286;p14"/>
          <p:cNvSpPr/>
          <p:nvPr/>
        </p:nvSpPr>
        <p:spPr>
          <a:xfrm>
            <a:off x="1415425" y="1148775"/>
            <a:ext cx="4191000" cy="528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7" name="Google Shape;287;p14"/>
          <p:cNvGrpSpPr/>
          <p:nvPr/>
        </p:nvGrpSpPr>
        <p:grpSpPr>
          <a:xfrm>
            <a:off x="7861793" y="4071600"/>
            <a:ext cx="472234" cy="501150"/>
            <a:chOff x="7862050" y="4071600"/>
            <a:chExt cx="501150" cy="501150"/>
          </a:xfrm>
        </p:grpSpPr>
        <p:sp>
          <p:nvSpPr>
            <p:cNvPr id="288" name="Google Shape;288;p14"/>
            <p:cNvSpPr/>
            <p:nvPr/>
          </p:nvSpPr>
          <p:spPr>
            <a:xfrm>
              <a:off x="8311900" y="4071600"/>
              <a:ext cx="51300" cy="4938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14"/>
            <p:cNvSpPr/>
            <p:nvPr/>
          </p:nvSpPr>
          <p:spPr>
            <a:xfrm rot="-5400000">
              <a:off x="8083300" y="4300200"/>
              <a:ext cx="51300" cy="4938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0" name="Google Shape;290;p14"/>
          <p:cNvGrpSpPr/>
          <p:nvPr/>
        </p:nvGrpSpPr>
        <p:grpSpPr>
          <a:xfrm rot="10800000">
            <a:off x="643568" y="598575"/>
            <a:ext cx="472234" cy="501150"/>
            <a:chOff x="7862050" y="4071600"/>
            <a:chExt cx="501150" cy="501150"/>
          </a:xfrm>
        </p:grpSpPr>
        <p:sp>
          <p:nvSpPr>
            <p:cNvPr id="291" name="Google Shape;291;p14"/>
            <p:cNvSpPr/>
            <p:nvPr/>
          </p:nvSpPr>
          <p:spPr>
            <a:xfrm>
              <a:off x="8311900" y="4071600"/>
              <a:ext cx="51300" cy="4938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14"/>
            <p:cNvSpPr/>
            <p:nvPr/>
          </p:nvSpPr>
          <p:spPr>
            <a:xfrm rot="-5400000">
              <a:off x="8083300" y="4300200"/>
              <a:ext cx="51300" cy="4938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93" name="Google Shape;293;p14"/>
          <p:cNvPicPr preferRelativeResize="0"/>
          <p:nvPr/>
        </p:nvPicPr>
        <p:blipFill rotWithShape="1">
          <a:blip r:embed="rId3">
            <a:alphaModFix/>
          </a:blip>
          <a:srcRect b="0" l="0" r="59752" t="0"/>
          <a:stretch/>
        </p:blipFill>
        <p:spPr>
          <a:xfrm>
            <a:off x="4048874" y="2057138"/>
            <a:ext cx="3240424" cy="240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32"/>
          <p:cNvSpPr/>
          <p:nvPr/>
        </p:nvSpPr>
        <p:spPr>
          <a:xfrm>
            <a:off x="1415425" y="1148775"/>
            <a:ext cx="4191000" cy="528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02" name="Google Shape;502;p32"/>
          <p:cNvPicPr preferRelativeResize="0"/>
          <p:nvPr/>
        </p:nvPicPr>
        <p:blipFill rotWithShape="1">
          <a:blip r:embed="rId3">
            <a:alphaModFix/>
          </a:blip>
          <a:srcRect b="0" l="6564" r="9054" t="0"/>
          <a:stretch/>
        </p:blipFill>
        <p:spPr>
          <a:xfrm>
            <a:off x="0" y="0"/>
            <a:ext cx="9306394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33"/>
          <p:cNvSpPr/>
          <p:nvPr/>
        </p:nvSpPr>
        <p:spPr>
          <a:xfrm>
            <a:off x="1415425" y="1148775"/>
            <a:ext cx="4191000" cy="528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08" name="Google Shape;508;p33"/>
          <p:cNvPicPr preferRelativeResize="0"/>
          <p:nvPr/>
        </p:nvPicPr>
        <p:blipFill rotWithShape="1">
          <a:blip r:embed="rId3">
            <a:alphaModFix/>
          </a:blip>
          <a:srcRect b="0" l="6275" r="9150" t="0"/>
          <a:stretch/>
        </p:blipFill>
        <p:spPr>
          <a:xfrm>
            <a:off x="80400" y="0"/>
            <a:ext cx="8983198" cy="495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34"/>
          <p:cNvSpPr txBox="1"/>
          <p:nvPr>
            <p:ph idx="4294967295"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Simulated</a:t>
            </a:r>
            <a:r>
              <a:rPr lang="en"/>
              <a:t> Annealing</a:t>
            </a:r>
            <a:endParaRPr/>
          </a:p>
        </p:txBody>
      </p:sp>
      <p:sp>
        <p:nvSpPr>
          <p:cNvPr id="514" name="Google Shape;514;p34"/>
          <p:cNvSpPr/>
          <p:nvPr/>
        </p:nvSpPr>
        <p:spPr>
          <a:xfrm>
            <a:off x="1415425" y="1148775"/>
            <a:ext cx="4191000" cy="528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15" name="Google Shape;515;p34"/>
          <p:cNvGrpSpPr/>
          <p:nvPr/>
        </p:nvGrpSpPr>
        <p:grpSpPr>
          <a:xfrm>
            <a:off x="7861793" y="4071600"/>
            <a:ext cx="472234" cy="501150"/>
            <a:chOff x="7862050" y="4071600"/>
            <a:chExt cx="501150" cy="501150"/>
          </a:xfrm>
        </p:grpSpPr>
        <p:sp>
          <p:nvSpPr>
            <p:cNvPr id="516" name="Google Shape;516;p34"/>
            <p:cNvSpPr/>
            <p:nvPr/>
          </p:nvSpPr>
          <p:spPr>
            <a:xfrm>
              <a:off x="8311900" y="4071600"/>
              <a:ext cx="51300" cy="4938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34"/>
            <p:cNvSpPr/>
            <p:nvPr/>
          </p:nvSpPr>
          <p:spPr>
            <a:xfrm rot="-5400000">
              <a:off x="8083300" y="4300200"/>
              <a:ext cx="51300" cy="4938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18" name="Google Shape;518;p34"/>
          <p:cNvGrpSpPr/>
          <p:nvPr/>
        </p:nvGrpSpPr>
        <p:grpSpPr>
          <a:xfrm rot="10800000">
            <a:off x="643568" y="598575"/>
            <a:ext cx="472234" cy="501150"/>
            <a:chOff x="7862050" y="4071600"/>
            <a:chExt cx="501150" cy="501150"/>
          </a:xfrm>
        </p:grpSpPr>
        <p:sp>
          <p:nvSpPr>
            <p:cNvPr id="519" name="Google Shape;519;p34"/>
            <p:cNvSpPr/>
            <p:nvPr/>
          </p:nvSpPr>
          <p:spPr>
            <a:xfrm>
              <a:off x="8311900" y="4071600"/>
              <a:ext cx="51300" cy="4938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34"/>
            <p:cNvSpPr/>
            <p:nvPr/>
          </p:nvSpPr>
          <p:spPr>
            <a:xfrm rot="-5400000">
              <a:off x="8083300" y="4300200"/>
              <a:ext cx="51300" cy="4938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521" name="Google Shape;52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5675" y="1506200"/>
            <a:ext cx="4063034" cy="324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35"/>
          <p:cNvSpPr/>
          <p:nvPr/>
        </p:nvSpPr>
        <p:spPr>
          <a:xfrm>
            <a:off x="1415425" y="1148775"/>
            <a:ext cx="4191000" cy="528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527" name="Google Shape;527;p35"/>
          <p:cNvGraphicFramePr/>
          <p:nvPr/>
        </p:nvGraphicFramePr>
        <p:xfrm>
          <a:off x="1415425" y="1738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{A5917C91-2CEC-4CB3-BDA1-3616BC2A193B}</a:tableStyleId>
              </a:tblPr>
              <a:tblGrid>
                <a:gridCol w="1597675"/>
                <a:gridCol w="868300"/>
                <a:gridCol w="868300"/>
                <a:gridCol w="856725"/>
              </a:tblGrid>
              <a:tr h="3979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57150" marB="57150" marR="123825" marL="1238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b="1" lang="en" sz="1200">
                          <a:solidFill>
                            <a:srgbClr val="24292E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Wijk 1</a:t>
                      </a:r>
                      <a:endParaRPr b="1" sz="1200">
                        <a:solidFill>
                          <a:srgbClr val="24292E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57150" marB="57150" marR="123825" marL="1238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b="1" lang="en" sz="1200">
                          <a:solidFill>
                            <a:srgbClr val="24292E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Wijk 2</a:t>
                      </a:r>
                      <a:endParaRPr b="1" sz="1200">
                        <a:solidFill>
                          <a:srgbClr val="24292E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57150" marB="57150" marR="123825" marL="1238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b="1" lang="en" sz="1200">
                          <a:solidFill>
                            <a:srgbClr val="24292E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Wijk 3</a:t>
                      </a:r>
                      <a:endParaRPr b="1" sz="1200">
                        <a:solidFill>
                          <a:srgbClr val="24292E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57150" marB="57150" marR="123825" marL="1238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60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200">
                          <a:solidFill>
                            <a:srgbClr val="24292E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Lower bound</a:t>
                      </a:r>
                      <a:endParaRPr sz="1200">
                        <a:solidFill>
                          <a:srgbClr val="24292E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57150" marB="57150" marR="123825" marL="1238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200">
                          <a:solidFill>
                            <a:srgbClr val="24292E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53188</a:t>
                      </a:r>
                      <a:endParaRPr sz="1200">
                        <a:solidFill>
                          <a:srgbClr val="24292E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57150" marB="57150" marR="123825" marL="1238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200">
                          <a:solidFill>
                            <a:srgbClr val="24292E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45268</a:t>
                      </a:r>
                      <a:endParaRPr sz="1200">
                        <a:solidFill>
                          <a:srgbClr val="24292E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57150" marB="57150" marR="123825" marL="1238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200">
                          <a:solidFill>
                            <a:srgbClr val="24292E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42757</a:t>
                      </a:r>
                      <a:endParaRPr sz="1200">
                        <a:solidFill>
                          <a:srgbClr val="24292E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57150" marB="57150" marR="123825" marL="1238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59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200">
                          <a:solidFill>
                            <a:srgbClr val="24292E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Beste oplossing</a:t>
                      </a:r>
                      <a:endParaRPr sz="1200">
                        <a:solidFill>
                          <a:srgbClr val="24292E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57150" marB="57150" marR="123825" marL="1238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200">
                          <a:solidFill>
                            <a:srgbClr val="24292E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56230</a:t>
                      </a:r>
                      <a:endParaRPr sz="1200">
                        <a:solidFill>
                          <a:srgbClr val="24292E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57150" marB="57150" marR="123825" marL="1238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200">
                          <a:solidFill>
                            <a:srgbClr val="24292E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45628</a:t>
                      </a:r>
                      <a:endParaRPr sz="1200">
                        <a:solidFill>
                          <a:srgbClr val="24292E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57150" marB="57150" marR="123825" marL="1238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200">
                          <a:solidFill>
                            <a:srgbClr val="24292E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43891</a:t>
                      </a:r>
                      <a:endParaRPr sz="1200">
                        <a:solidFill>
                          <a:srgbClr val="24292E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57150" marB="57150" marR="123825" marL="1238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84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200">
                          <a:solidFill>
                            <a:srgbClr val="24292E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Difference</a:t>
                      </a:r>
                      <a:endParaRPr sz="1200">
                        <a:solidFill>
                          <a:srgbClr val="24292E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57150" marB="57150" marR="123825" marL="1238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200">
                          <a:solidFill>
                            <a:srgbClr val="24292E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5,41%</a:t>
                      </a:r>
                      <a:endParaRPr sz="1200">
                        <a:solidFill>
                          <a:srgbClr val="24292E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57150" marB="57150" marR="123825" marL="1238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200">
                          <a:solidFill>
                            <a:srgbClr val="24292E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0,79 %</a:t>
                      </a:r>
                      <a:endParaRPr sz="1200">
                        <a:solidFill>
                          <a:srgbClr val="24292E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57150" marB="57150" marR="123825" marL="1238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200">
                          <a:solidFill>
                            <a:srgbClr val="24292E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2.58 %</a:t>
                      </a:r>
                      <a:endParaRPr sz="1200">
                        <a:solidFill>
                          <a:srgbClr val="24292E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57150" marB="57150" marR="123825" marL="1238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528" name="Google Shape;528;p35"/>
          <p:cNvSpPr txBox="1"/>
          <p:nvPr>
            <p:ph idx="4294967295"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Hoe dicht komen bij de lower bound?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36"/>
          <p:cNvSpPr/>
          <p:nvPr/>
        </p:nvSpPr>
        <p:spPr>
          <a:xfrm>
            <a:off x="1415425" y="1148775"/>
            <a:ext cx="4191000" cy="528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34" name="Google Shape;53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8663" y="0"/>
            <a:ext cx="688668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37"/>
          <p:cNvSpPr/>
          <p:nvPr/>
        </p:nvSpPr>
        <p:spPr>
          <a:xfrm>
            <a:off x="1415425" y="1148775"/>
            <a:ext cx="4191000" cy="528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40" name="Google Shape;54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8650" y="0"/>
            <a:ext cx="6886707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45" name="Google Shape;545;p38"/>
          <p:cNvGraphicFramePr/>
          <p:nvPr/>
        </p:nvGraphicFramePr>
        <p:xfrm>
          <a:off x="1415425" y="17183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{A5917C91-2CEC-4CB3-BDA1-3616BC2A193B}</a:tableStyleId>
              </a:tblPr>
              <a:tblGrid>
                <a:gridCol w="1894350"/>
                <a:gridCol w="714375"/>
                <a:gridCol w="714375"/>
                <a:gridCol w="1160525"/>
              </a:tblGrid>
              <a:tr h="3238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57150" marB="57150" marR="123825" marL="12382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b="1" lang="en" sz="1200">
                          <a:solidFill>
                            <a:srgbClr val="24292E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Wijk 1</a:t>
                      </a:r>
                      <a:endParaRPr b="1" sz="1200">
                        <a:solidFill>
                          <a:srgbClr val="24292E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57150" marB="57150" marR="123825" marL="12382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b="1" lang="en" sz="1200">
                          <a:solidFill>
                            <a:srgbClr val="24292E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Wijk 2</a:t>
                      </a:r>
                      <a:endParaRPr b="1" sz="1200">
                        <a:solidFill>
                          <a:srgbClr val="24292E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57150" marB="57150" marR="123825" marL="12382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b="1" lang="en" sz="1200">
                          <a:solidFill>
                            <a:srgbClr val="24292E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Wijk 3</a:t>
                      </a:r>
                      <a:endParaRPr b="1" sz="1200">
                        <a:solidFill>
                          <a:srgbClr val="24292E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57150" marB="57150" marR="123825" marL="12382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38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200">
                          <a:solidFill>
                            <a:srgbClr val="24292E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Before K_mean</a:t>
                      </a:r>
                      <a:endParaRPr sz="1200">
                        <a:solidFill>
                          <a:srgbClr val="24292E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57150" marB="57150" marR="123825" marL="123825" anchor="b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200">
                          <a:solidFill>
                            <a:srgbClr val="24292E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53188</a:t>
                      </a:r>
                      <a:endParaRPr sz="1200">
                        <a:solidFill>
                          <a:srgbClr val="24292E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57150" marB="57150" marR="123825" marL="123825" anchor="b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200">
                          <a:solidFill>
                            <a:srgbClr val="24292E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45268</a:t>
                      </a:r>
                      <a:endParaRPr sz="1200">
                        <a:solidFill>
                          <a:srgbClr val="24292E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57150" marB="57150" marR="123825" marL="123825" anchor="b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200">
                          <a:solidFill>
                            <a:srgbClr val="24292E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42757</a:t>
                      </a:r>
                      <a:endParaRPr sz="1200">
                        <a:solidFill>
                          <a:srgbClr val="24292E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57150" marB="57150" marR="123825" marL="123825" anchor="b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38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200">
                          <a:solidFill>
                            <a:srgbClr val="24292E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After K_means</a:t>
                      </a:r>
                      <a:endParaRPr sz="1200">
                        <a:solidFill>
                          <a:srgbClr val="24292E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57150" marB="57150" marR="123825" marL="123825" anchor="b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200">
                          <a:solidFill>
                            <a:srgbClr val="24292E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39490</a:t>
                      </a:r>
                      <a:endParaRPr sz="1200">
                        <a:solidFill>
                          <a:srgbClr val="24292E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57150" marB="57150" marR="123825" marL="123825" anchor="b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200">
                          <a:solidFill>
                            <a:srgbClr val="24292E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40102</a:t>
                      </a:r>
                      <a:endParaRPr sz="1200">
                        <a:solidFill>
                          <a:srgbClr val="24292E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57150" marB="57150" marR="123825" marL="123825" anchor="b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200">
                          <a:solidFill>
                            <a:srgbClr val="24292E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40615</a:t>
                      </a:r>
                      <a:endParaRPr sz="1200">
                        <a:solidFill>
                          <a:srgbClr val="24292E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57150" marB="57150" marR="123825" marL="123825" anchor="b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38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200">
                          <a:solidFill>
                            <a:srgbClr val="24292E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Verschil</a:t>
                      </a:r>
                      <a:endParaRPr sz="1200">
                        <a:solidFill>
                          <a:srgbClr val="24292E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57150" marB="57150" marR="123825" marL="123825" anchor="b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200">
                          <a:solidFill>
                            <a:srgbClr val="24292E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25.7%</a:t>
                      </a:r>
                      <a:endParaRPr sz="1200">
                        <a:solidFill>
                          <a:srgbClr val="24292E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57150" marB="57150" marR="123825" marL="123825" anchor="b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200">
                          <a:solidFill>
                            <a:srgbClr val="24292E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11.4%</a:t>
                      </a:r>
                      <a:endParaRPr sz="1200">
                        <a:solidFill>
                          <a:srgbClr val="24292E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57150" marB="57150" marR="123825" marL="123825" anchor="b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200">
                          <a:solidFill>
                            <a:srgbClr val="24292E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5.0 %</a:t>
                      </a:r>
                      <a:endParaRPr sz="1200">
                        <a:solidFill>
                          <a:srgbClr val="24292E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57150" marB="57150" marR="123825" marL="123825" anchor="b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546" name="Google Shape;546;p38"/>
          <p:cNvSpPr/>
          <p:nvPr/>
        </p:nvSpPr>
        <p:spPr>
          <a:xfrm>
            <a:off x="1415425" y="1148775"/>
            <a:ext cx="4191000" cy="528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47" name="Google Shape;547;p38"/>
          <p:cNvGrpSpPr/>
          <p:nvPr/>
        </p:nvGrpSpPr>
        <p:grpSpPr>
          <a:xfrm>
            <a:off x="7861793" y="4071600"/>
            <a:ext cx="472234" cy="501150"/>
            <a:chOff x="7862050" y="4071600"/>
            <a:chExt cx="501150" cy="501150"/>
          </a:xfrm>
        </p:grpSpPr>
        <p:sp>
          <p:nvSpPr>
            <p:cNvPr id="548" name="Google Shape;548;p38"/>
            <p:cNvSpPr/>
            <p:nvPr/>
          </p:nvSpPr>
          <p:spPr>
            <a:xfrm>
              <a:off x="8311900" y="4071600"/>
              <a:ext cx="51300" cy="4938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38"/>
            <p:cNvSpPr/>
            <p:nvPr/>
          </p:nvSpPr>
          <p:spPr>
            <a:xfrm rot="-5400000">
              <a:off x="8083300" y="4300200"/>
              <a:ext cx="51300" cy="4938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50" name="Google Shape;550;p38"/>
          <p:cNvGrpSpPr/>
          <p:nvPr/>
        </p:nvGrpSpPr>
        <p:grpSpPr>
          <a:xfrm rot="10800000">
            <a:off x="643568" y="598575"/>
            <a:ext cx="472234" cy="501150"/>
            <a:chOff x="7862050" y="4071600"/>
            <a:chExt cx="501150" cy="501150"/>
          </a:xfrm>
        </p:grpSpPr>
        <p:sp>
          <p:nvSpPr>
            <p:cNvPr id="551" name="Google Shape;551;p38"/>
            <p:cNvSpPr/>
            <p:nvPr/>
          </p:nvSpPr>
          <p:spPr>
            <a:xfrm>
              <a:off x="8311900" y="4071600"/>
              <a:ext cx="51300" cy="4938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38"/>
            <p:cNvSpPr/>
            <p:nvPr/>
          </p:nvSpPr>
          <p:spPr>
            <a:xfrm rot="-5400000">
              <a:off x="8083300" y="4300200"/>
              <a:ext cx="51300" cy="4938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53" name="Google Shape;553;p38"/>
          <p:cNvSpPr txBox="1"/>
          <p:nvPr>
            <p:ph idx="4294967295"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Kwaliteit positie batterijen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39"/>
          <p:cNvSpPr/>
          <p:nvPr/>
        </p:nvSpPr>
        <p:spPr>
          <a:xfrm>
            <a:off x="1415425" y="1148775"/>
            <a:ext cx="4191000" cy="528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59" name="Google Shape;559;p39"/>
          <p:cNvGrpSpPr/>
          <p:nvPr/>
        </p:nvGrpSpPr>
        <p:grpSpPr>
          <a:xfrm>
            <a:off x="7861793" y="4071600"/>
            <a:ext cx="472234" cy="501150"/>
            <a:chOff x="7862050" y="4071600"/>
            <a:chExt cx="501150" cy="501150"/>
          </a:xfrm>
        </p:grpSpPr>
        <p:sp>
          <p:nvSpPr>
            <p:cNvPr id="560" name="Google Shape;560;p39"/>
            <p:cNvSpPr/>
            <p:nvPr/>
          </p:nvSpPr>
          <p:spPr>
            <a:xfrm>
              <a:off x="8311900" y="4071600"/>
              <a:ext cx="51300" cy="4938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39"/>
            <p:cNvSpPr/>
            <p:nvPr/>
          </p:nvSpPr>
          <p:spPr>
            <a:xfrm rot="-5400000">
              <a:off x="8083300" y="4300200"/>
              <a:ext cx="51300" cy="4938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62" name="Google Shape;562;p39"/>
          <p:cNvGrpSpPr/>
          <p:nvPr/>
        </p:nvGrpSpPr>
        <p:grpSpPr>
          <a:xfrm rot="10800000">
            <a:off x="643568" y="598575"/>
            <a:ext cx="472234" cy="501150"/>
            <a:chOff x="7862050" y="4071600"/>
            <a:chExt cx="501150" cy="501150"/>
          </a:xfrm>
        </p:grpSpPr>
        <p:sp>
          <p:nvSpPr>
            <p:cNvPr id="563" name="Google Shape;563;p39"/>
            <p:cNvSpPr/>
            <p:nvPr/>
          </p:nvSpPr>
          <p:spPr>
            <a:xfrm>
              <a:off x="8311900" y="4071600"/>
              <a:ext cx="51300" cy="4938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39"/>
            <p:cNvSpPr/>
            <p:nvPr/>
          </p:nvSpPr>
          <p:spPr>
            <a:xfrm rot="-5400000">
              <a:off x="8083300" y="4300200"/>
              <a:ext cx="51300" cy="4938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65" name="Google Shape;565;p39"/>
          <p:cNvSpPr txBox="1"/>
          <p:nvPr>
            <p:ph idx="4294967295"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Oplossingen</a:t>
            </a:r>
            <a:endParaRPr/>
          </a:p>
        </p:txBody>
      </p:sp>
      <p:graphicFrame>
        <p:nvGraphicFramePr>
          <p:cNvPr id="566" name="Google Shape;566;p39"/>
          <p:cNvGraphicFramePr/>
          <p:nvPr/>
        </p:nvGraphicFramePr>
        <p:xfrm>
          <a:off x="1415425" y="1752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{A5917C91-2CEC-4CB3-BDA1-3616BC2A193B}</a:tableStyleId>
              </a:tblPr>
              <a:tblGrid>
                <a:gridCol w="2543175"/>
                <a:gridCol w="714375"/>
                <a:gridCol w="714375"/>
                <a:gridCol w="1289300"/>
              </a:tblGrid>
              <a:tr h="4352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57150" marB="57150" marR="123825" marL="12382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b="1" lang="en" sz="1200">
                          <a:solidFill>
                            <a:srgbClr val="24292E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Wijk 1</a:t>
                      </a:r>
                      <a:endParaRPr b="1" sz="1200">
                        <a:solidFill>
                          <a:srgbClr val="24292E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57150" marB="57150" marR="123825" marL="12382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b="1" lang="en" sz="1200">
                          <a:solidFill>
                            <a:srgbClr val="24292E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Wijk 2</a:t>
                      </a:r>
                      <a:endParaRPr b="1" sz="1200">
                        <a:solidFill>
                          <a:srgbClr val="24292E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57150" marB="57150" marR="123825" marL="12382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b="1" lang="en" sz="1200">
                          <a:solidFill>
                            <a:srgbClr val="24292E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Wijk 3</a:t>
                      </a:r>
                      <a:endParaRPr b="1" sz="1200">
                        <a:solidFill>
                          <a:srgbClr val="24292E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57150" marB="57150" marR="123825" marL="12382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352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200">
                          <a:solidFill>
                            <a:srgbClr val="24292E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Aantal vergelijkingen</a:t>
                      </a:r>
                      <a:endParaRPr sz="1200">
                        <a:solidFill>
                          <a:srgbClr val="24292E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57150" marB="57150" marR="123825" marL="12382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200">
                          <a:solidFill>
                            <a:srgbClr val="24292E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4</a:t>
                      </a:r>
                      <a:endParaRPr sz="1200">
                        <a:solidFill>
                          <a:srgbClr val="24292E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57150" marB="57150" marR="123825" marL="12382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200">
                          <a:solidFill>
                            <a:srgbClr val="24292E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9</a:t>
                      </a:r>
                      <a:endParaRPr sz="1200">
                        <a:solidFill>
                          <a:srgbClr val="24292E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57150" marB="57150" marR="123825" marL="12382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200">
                          <a:solidFill>
                            <a:srgbClr val="24292E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3</a:t>
                      </a:r>
                      <a:endParaRPr sz="1200">
                        <a:solidFill>
                          <a:srgbClr val="24292E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57150" marB="57150" marR="123825" marL="12382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268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200">
                          <a:solidFill>
                            <a:srgbClr val="24292E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Variatie gemiddeld (aantal huizen)</a:t>
                      </a:r>
                      <a:endParaRPr sz="1200">
                        <a:solidFill>
                          <a:srgbClr val="24292E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57150" marB="57150" marR="123825" marL="12382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200">
                          <a:solidFill>
                            <a:srgbClr val="24292E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64.66</a:t>
                      </a:r>
                      <a:endParaRPr sz="1200">
                        <a:solidFill>
                          <a:srgbClr val="24292E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57150" marB="57150" marR="123825" marL="12382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200">
                          <a:solidFill>
                            <a:srgbClr val="24292E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10.25</a:t>
                      </a:r>
                      <a:endParaRPr sz="1200">
                        <a:solidFill>
                          <a:srgbClr val="24292E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57150" marB="57150" marR="123825" marL="12382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200">
                          <a:solidFill>
                            <a:srgbClr val="24292E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0</a:t>
                      </a:r>
                      <a:endParaRPr sz="1200">
                        <a:solidFill>
                          <a:srgbClr val="24292E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57150" marB="57150" marR="123825" marL="12382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40"/>
          <p:cNvSpPr/>
          <p:nvPr/>
        </p:nvSpPr>
        <p:spPr>
          <a:xfrm>
            <a:off x="1415425" y="1148775"/>
            <a:ext cx="4191000" cy="528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72" name="Google Shape;572;p40"/>
          <p:cNvGrpSpPr/>
          <p:nvPr/>
        </p:nvGrpSpPr>
        <p:grpSpPr>
          <a:xfrm>
            <a:off x="7861793" y="4071600"/>
            <a:ext cx="472234" cy="501150"/>
            <a:chOff x="7862050" y="4071600"/>
            <a:chExt cx="501150" cy="501150"/>
          </a:xfrm>
        </p:grpSpPr>
        <p:sp>
          <p:nvSpPr>
            <p:cNvPr id="573" name="Google Shape;573;p40"/>
            <p:cNvSpPr/>
            <p:nvPr/>
          </p:nvSpPr>
          <p:spPr>
            <a:xfrm>
              <a:off x="8311900" y="4071600"/>
              <a:ext cx="51300" cy="4938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40"/>
            <p:cNvSpPr/>
            <p:nvPr/>
          </p:nvSpPr>
          <p:spPr>
            <a:xfrm rot="-5400000">
              <a:off x="8083300" y="4300200"/>
              <a:ext cx="51300" cy="4938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75" name="Google Shape;575;p40"/>
          <p:cNvGrpSpPr/>
          <p:nvPr/>
        </p:nvGrpSpPr>
        <p:grpSpPr>
          <a:xfrm rot="10800000">
            <a:off x="643568" y="598575"/>
            <a:ext cx="472234" cy="501150"/>
            <a:chOff x="7862050" y="4071600"/>
            <a:chExt cx="501150" cy="501150"/>
          </a:xfrm>
        </p:grpSpPr>
        <p:sp>
          <p:nvSpPr>
            <p:cNvPr id="576" name="Google Shape;576;p40"/>
            <p:cNvSpPr/>
            <p:nvPr/>
          </p:nvSpPr>
          <p:spPr>
            <a:xfrm>
              <a:off x="8311900" y="4071600"/>
              <a:ext cx="51300" cy="4938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40"/>
            <p:cNvSpPr/>
            <p:nvPr/>
          </p:nvSpPr>
          <p:spPr>
            <a:xfrm rot="-5400000">
              <a:off x="8083300" y="4300200"/>
              <a:ext cx="51300" cy="4938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8" name="Google Shape;578;p40"/>
          <p:cNvSpPr txBox="1"/>
          <p:nvPr>
            <p:ph idx="4294967295"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Oplossingen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" name="Google Shape;583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825" y="3039375"/>
            <a:ext cx="3046374" cy="21253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4" name="Google Shape;584;p41"/>
          <p:cNvGrpSpPr/>
          <p:nvPr/>
        </p:nvGrpSpPr>
        <p:grpSpPr>
          <a:xfrm>
            <a:off x="7861793" y="4071600"/>
            <a:ext cx="472234" cy="501150"/>
            <a:chOff x="7862050" y="4071600"/>
            <a:chExt cx="501150" cy="501150"/>
          </a:xfrm>
        </p:grpSpPr>
        <p:sp>
          <p:nvSpPr>
            <p:cNvPr id="585" name="Google Shape;585;p41"/>
            <p:cNvSpPr/>
            <p:nvPr/>
          </p:nvSpPr>
          <p:spPr>
            <a:xfrm>
              <a:off x="8311900" y="4071600"/>
              <a:ext cx="51300" cy="4938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41"/>
            <p:cNvSpPr/>
            <p:nvPr/>
          </p:nvSpPr>
          <p:spPr>
            <a:xfrm rot="-5400000">
              <a:off x="8083300" y="4300200"/>
              <a:ext cx="51300" cy="4938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87" name="Google Shape;587;p41"/>
          <p:cNvGrpSpPr/>
          <p:nvPr/>
        </p:nvGrpSpPr>
        <p:grpSpPr>
          <a:xfrm rot="10800000">
            <a:off x="643568" y="598575"/>
            <a:ext cx="472234" cy="501150"/>
            <a:chOff x="7862050" y="4071600"/>
            <a:chExt cx="501150" cy="501150"/>
          </a:xfrm>
        </p:grpSpPr>
        <p:sp>
          <p:nvSpPr>
            <p:cNvPr id="588" name="Google Shape;588;p41"/>
            <p:cNvSpPr/>
            <p:nvPr/>
          </p:nvSpPr>
          <p:spPr>
            <a:xfrm>
              <a:off x="8311900" y="4071600"/>
              <a:ext cx="51300" cy="4938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41"/>
            <p:cNvSpPr/>
            <p:nvPr/>
          </p:nvSpPr>
          <p:spPr>
            <a:xfrm rot="-5400000">
              <a:off x="8083300" y="4300200"/>
              <a:ext cx="51300" cy="4938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590" name="Google Shape;590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5800" y="872475"/>
            <a:ext cx="3070875" cy="2208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1" name="Google Shape;591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0" y="914011"/>
            <a:ext cx="3070875" cy="21253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15"/>
          <p:cNvSpPr txBox="1"/>
          <p:nvPr>
            <p:ph idx="4294967295"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Opdracht</a:t>
            </a:r>
            <a:endParaRPr/>
          </a:p>
        </p:txBody>
      </p:sp>
      <p:sp>
        <p:nvSpPr>
          <p:cNvPr id="299" name="Google Shape;299;p15"/>
          <p:cNvSpPr txBox="1"/>
          <p:nvPr>
            <p:ph idx="4294967295" type="body"/>
          </p:nvPr>
        </p:nvSpPr>
        <p:spPr>
          <a:xfrm>
            <a:off x="5105175" y="1736450"/>
            <a:ext cx="3023400" cy="27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lphaUcParenR"/>
            </a:pPr>
            <a:r>
              <a:rPr lang="en" sz="1200"/>
              <a:t>Verbind alle huizen aan een batterij, zonder de maximum capaciteit te overschrijden</a:t>
            </a:r>
            <a:br>
              <a:rPr lang="en" sz="1200"/>
            </a:b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lphaUcParenR"/>
            </a:pPr>
            <a:r>
              <a:rPr lang="en" sz="1200"/>
              <a:t>Bereken de kosten voor A) &amp; optimaliseer</a:t>
            </a:r>
            <a:br>
              <a:rPr lang="en" sz="1200"/>
            </a:br>
            <a:endParaRPr sz="1200"/>
          </a:p>
        </p:txBody>
      </p:sp>
      <p:pic>
        <p:nvPicPr>
          <p:cNvPr id="300" name="Google Shape;30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1250" y="1445500"/>
            <a:ext cx="4260450" cy="3195350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15"/>
          <p:cNvSpPr/>
          <p:nvPr/>
        </p:nvSpPr>
        <p:spPr>
          <a:xfrm>
            <a:off x="1415425" y="1148775"/>
            <a:ext cx="4191000" cy="528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2" name="Google Shape;302;p15"/>
          <p:cNvGrpSpPr/>
          <p:nvPr/>
        </p:nvGrpSpPr>
        <p:grpSpPr>
          <a:xfrm>
            <a:off x="7861793" y="4071600"/>
            <a:ext cx="472234" cy="501150"/>
            <a:chOff x="7862050" y="4071600"/>
            <a:chExt cx="501150" cy="501150"/>
          </a:xfrm>
        </p:grpSpPr>
        <p:sp>
          <p:nvSpPr>
            <p:cNvPr id="303" name="Google Shape;303;p15"/>
            <p:cNvSpPr/>
            <p:nvPr/>
          </p:nvSpPr>
          <p:spPr>
            <a:xfrm>
              <a:off x="8311900" y="4071600"/>
              <a:ext cx="51300" cy="4938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15"/>
            <p:cNvSpPr/>
            <p:nvPr/>
          </p:nvSpPr>
          <p:spPr>
            <a:xfrm rot="-5400000">
              <a:off x="8083300" y="4300200"/>
              <a:ext cx="51300" cy="4938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5" name="Google Shape;305;p15"/>
          <p:cNvGrpSpPr/>
          <p:nvPr/>
        </p:nvGrpSpPr>
        <p:grpSpPr>
          <a:xfrm rot="10800000">
            <a:off x="643568" y="598575"/>
            <a:ext cx="472234" cy="501150"/>
            <a:chOff x="7862050" y="4071600"/>
            <a:chExt cx="501150" cy="501150"/>
          </a:xfrm>
        </p:grpSpPr>
        <p:sp>
          <p:nvSpPr>
            <p:cNvPr id="306" name="Google Shape;306;p15"/>
            <p:cNvSpPr/>
            <p:nvPr/>
          </p:nvSpPr>
          <p:spPr>
            <a:xfrm>
              <a:off x="8311900" y="4071600"/>
              <a:ext cx="51300" cy="4938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15"/>
            <p:cNvSpPr/>
            <p:nvPr/>
          </p:nvSpPr>
          <p:spPr>
            <a:xfrm rot="-5400000">
              <a:off x="8083300" y="4300200"/>
              <a:ext cx="51300" cy="4938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42"/>
          <p:cNvSpPr txBox="1"/>
          <p:nvPr>
            <p:ph idx="4294967295"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Opdracht</a:t>
            </a:r>
            <a:endParaRPr/>
          </a:p>
        </p:txBody>
      </p:sp>
      <p:sp>
        <p:nvSpPr>
          <p:cNvPr id="597" name="Google Shape;597;p42"/>
          <p:cNvSpPr txBox="1"/>
          <p:nvPr>
            <p:ph idx="4294967295" type="body"/>
          </p:nvPr>
        </p:nvSpPr>
        <p:spPr>
          <a:xfrm>
            <a:off x="5105175" y="1736450"/>
            <a:ext cx="3023400" cy="27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lphaUcParenR"/>
            </a:pPr>
            <a:r>
              <a:rPr lang="en" sz="1200"/>
              <a:t>Verbind alle huizen aan een batterij, zonder de maximum capaciteit te overschrijden</a:t>
            </a:r>
            <a:br>
              <a:rPr lang="en" sz="1200"/>
            </a:b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lphaUcParenR"/>
            </a:pPr>
            <a:r>
              <a:rPr lang="en" sz="1200"/>
              <a:t>Bereken de kosten voor A) &amp; optimaliseer</a:t>
            </a:r>
            <a:br>
              <a:rPr lang="en" sz="1200"/>
            </a:br>
            <a:endParaRPr sz="1200"/>
          </a:p>
        </p:txBody>
      </p:sp>
      <p:pic>
        <p:nvPicPr>
          <p:cNvPr id="598" name="Google Shape;598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1250" y="1445500"/>
            <a:ext cx="4260450" cy="3195350"/>
          </a:xfrm>
          <a:prstGeom prst="rect">
            <a:avLst/>
          </a:prstGeom>
          <a:noFill/>
          <a:ln>
            <a:noFill/>
          </a:ln>
        </p:spPr>
      </p:pic>
      <p:sp>
        <p:nvSpPr>
          <p:cNvPr id="599" name="Google Shape;599;p42"/>
          <p:cNvSpPr/>
          <p:nvPr/>
        </p:nvSpPr>
        <p:spPr>
          <a:xfrm>
            <a:off x="1415425" y="1148775"/>
            <a:ext cx="4191000" cy="528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00" name="Google Shape;600;p42"/>
          <p:cNvGrpSpPr/>
          <p:nvPr/>
        </p:nvGrpSpPr>
        <p:grpSpPr>
          <a:xfrm>
            <a:off x="7861793" y="4071600"/>
            <a:ext cx="472234" cy="501150"/>
            <a:chOff x="7862050" y="4071600"/>
            <a:chExt cx="501150" cy="501150"/>
          </a:xfrm>
        </p:grpSpPr>
        <p:sp>
          <p:nvSpPr>
            <p:cNvPr id="601" name="Google Shape;601;p42"/>
            <p:cNvSpPr/>
            <p:nvPr/>
          </p:nvSpPr>
          <p:spPr>
            <a:xfrm>
              <a:off x="8311900" y="4071600"/>
              <a:ext cx="51300" cy="4938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42"/>
            <p:cNvSpPr/>
            <p:nvPr/>
          </p:nvSpPr>
          <p:spPr>
            <a:xfrm rot="-5400000">
              <a:off x="8083300" y="4300200"/>
              <a:ext cx="51300" cy="4938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03" name="Google Shape;603;p42"/>
          <p:cNvGrpSpPr/>
          <p:nvPr/>
        </p:nvGrpSpPr>
        <p:grpSpPr>
          <a:xfrm rot="10800000">
            <a:off x="643568" y="598575"/>
            <a:ext cx="472234" cy="501150"/>
            <a:chOff x="7862050" y="4071600"/>
            <a:chExt cx="501150" cy="501150"/>
          </a:xfrm>
        </p:grpSpPr>
        <p:sp>
          <p:nvSpPr>
            <p:cNvPr id="604" name="Google Shape;604;p42"/>
            <p:cNvSpPr/>
            <p:nvPr/>
          </p:nvSpPr>
          <p:spPr>
            <a:xfrm>
              <a:off x="8311900" y="4071600"/>
              <a:ext cx="51300" cy="4938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42"/>
            <p:cNvSpPr/>
            <p:nvPr/>
          </p:nvSpPr>
          <p:spPr>
            <a:xfrm rot="-5400000">
              <a:off x="8083300" y="4300200"/>
              <a:ext cx="51300" cy="4938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43"/>
          <p:cNvSpPr txBox="1"/>
          <p:nvPr>
            <p:ph idx="4294967295"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Opdracht</a:t>
            </a:r>
            <a:endParaRPr/>
          </a:p>
        </p:txBody>
      </p:sp>
      <p:sp>
        <p:nvSpPr>
          <p:cNvPr id="611" name="Google Shape;611;p43"/>
          <p:cNvSpPr txBox="1"/>
          <p:nvPr>
            <p:ph idx="4294967295" type="body"/>
          </p:nvPr>
        </p:nvSpPr>
        <p:spPr>
          <a:xfrm>
            <a:off x="5105175" y="1736450"/>
            <a:ext cx="3023400" cy="27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lphaUcParenR"/>
            </a:pPr>
            <a:r>
              <a:rPr lang="en" sz="1200"/>
              <a:t>Verbind alle huizen aan een batterij, zonder de maximum capaciteit te overschrijden</a:t>
            </a:r>
            <a:br>
              <a:rPr lang="en" sz="1200"/>
            </a:b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lphaUcParenR"/>
            </a:pPr>
            <a:r>
              <a:rPr lang="en" sz="1200"/>
              <a:t>Bereken de kosten voor A) &amp; optimaliseer</a:t>
            </a:r>
            <a:br>
              <a:rPr lang="en" sz="1200"/>
            </a:b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lphaUcParenR"/>
            </a:pPr>
            <a:r>
              <a:rPr b="1" lang="en" sz="1200"/>
              <a:t>Verplaats de batterijen en Probeer een beter Resultaat te realiseren</a:t>
            </a:r>
            <a:br>
              <a:rPr lang="en" sz="1200"/>
            </a:br>
            <a:endParaRPr sz="1200"/>
          </a:p>
        </p:txBody>
      </p:sp>
      <p:pic>
        <p:nvPicPr>
          <p:cNvPr id="612" name="Google Shape;612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1250" y="1445500"/>
            <a:ext cx="4260450" cy="3195350"/>
          </a:xfrm>
          <a:prstGeom prst="rect">
            <a:avLst/>
          </a:prstGeom>
          <a:noFill/>
          <a:ln>
            <a:noFill/>
          </a:ln>
        </p:spPr>
      </p:pic>
      <p:sp>
        <p:nvSpPr>
          <p:cNvPr id="613" name="Google Shape;613;p43"/>
          <p:cNvSpPr/>
          <p:nvPr/>
        </p:nvSpPr>
        <p:spPr>
          <a:xfrm>
            <a:off x="1415425" y="1148775"/>
            <a:ext cx="4191000" cy="528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14" name="Google Shape;614;p43"/>
          <p:cNvGrpSpPr/>
          <p:nvPr/>
        </p:nvGrpSpPr>
        <p:grpSpPr>
          <a:xfrm>
            <a:off x="7861793" y="4071600"/>
            <a:ext cx="472234" cy="501150"/>
            <a:chOff x="7862050" y="4071600"/>
            <a:chExt cx="501150" cy="501150"/>
          </a:xfrm>
        </p:grpSpPr>
        <p:sp>
          <p:nvSpPr>
            <p:cNvPr id="615" name="Google Shape;615;p43"/>
            <p:cNvSpPr/>
            <p:nvPr/>
          </p:nvSpPr>
          <p:spPr>
            <a:xfrm>
              <a:off x="8311900" y="4071600"/>
              <a:ext cx="51300" cy="4938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43"/>
            <p:cNvSpPr/>
            <p:nvPr/>
          </p:nvSpPr>
          <p:spPr>
            <a:xfrm rot="-5400000">
              <a:off x="8083300" y="4300200"/>
              <a:ext cx="51300" cy="4938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17" name="Google Shape;617;p43"/>
          <p:cNvGrpSpPr/>
          <p:nvPr/>
        </p:nvGrpSpPr>
        <p:grpSpPr>
          <a:xfrm rot="10800000">
            <a:off x="643568" y="598575"/>
            <a:ext cx="472234" cy="501150"/>
            <a:chOff x="7862050" y="4071600"/>
            <a:chExt cx="501150" cy="501150"/>
          </a:xfrm>
        </p:grpSpPr>
        <p:sp>
          <p:nvSpPr>
            <p:cNvPr id="618" name="Google Shape;618;p43"/>
            <p:cNvSpPr/>
            <p:nvPr/>
          </p:nvSpPr>
          <p:spPr>
            <a:xfrm>
              <a:off x="8311900" y="4071600"/>
              <a:ext cx="51300" cy="4938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43"/>
            <p:cNvSpPr/>
            <p:nvPr/>
          </p:nvSpPr>
          <p:spPr>
            <a:xfrm rot="-5400000">
              <a:off x="8083300" y="4300200"/>
              <a:ext cx="51300" cy="4938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44"/>
          <p:cNvSpPr txBox="1"/>
          <p:nvPr>
            <p:ph idx="4294967295"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State space</a:t>
            </a:r>
            <a:endParaRPr/>
          </a:p>
        </p:txBody>
      </p:sp>
      <p:sp>
        <p:nvSpPr>
          <p:cNvPr id="625" name="Google Shape;625;p44"/>
          <p:cNvSpPr/>
          <p:nvPr/>
        </p:nvSpPr>
        <p:spPr>
          <a:xfrm>
            <a:off x="1415425" y="1148775"/>
            <a:ext cx="4191000" cy="528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26" name="Google Shape;626;p44"/>
          <p:cNvGrpSpPr/>
          <p:nvPr/>
        </p:nvGrpSpPr>
        <p:grpSpPr>
          <a:xfrm>
            <a:off x="7861793" y="4071600"/>
            <a:ext cx="472234" cy="501150"/>
            <a:chOff x="7862050" y="4071600"/>
            <a:chExt cx="501150" cy="501150"/>
          </a:xfrm>
        </p:grpSpPr>
        <p:sp>
          <p:nvSpPr>
            <p:cNvPr id="627" name="Google Shape;627;p44"/>
            <p:cNvSpPr/>
            <p:nvPr/>
          </p:nvSpPr>
          <p:spPr>
            <a:xfrm>
              <a:off x="8311900" y="4071600"/>
              <a:ext cx="51300" cy="4938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44"/>
            <p:cNvSpPr/>
            <p:nvPr/>
          </p:nvSpPr>
          <p:spPr>
            <a:xfrm rot="-5400000">
              <a:off x="8083300" y="4300200"/>
              <a:ext cx="51300" cy="4938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29" name="Google Shape;629;p44"/>
          <p:cNvGrpSpPr/>
          <p:nvPr/>
        </p:nvGrpSpPr>
        <p:grpSpPr>
          <a:xfrm rot="10800000">
            <a:off x="643568" y="598575"/>
            <a:ext cx="472234" cy="501150"/>
            <a:chOff x="7862050" y="4071600"/>
            <a:chExt cx="501150" cy="501150"/>
          </a:xfrm>
        </p:grpSpPr>
        <p:sp>
          <p:nvSpPr>
            <p:cNvPr id="630" name="Google Shape;630;p44"/>
            <p:cNvSpPr/>
            <p:nvPr/>
          </p:nvSpPr>
          <p:spPr>
            <a:xfrm>
              <a:off x="8311900" y="4071600"/>
              <a:ext cx="51300" cy="4938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44"/>
            <p:cNvSpPr/>
            <p:nvPr/>
          </p:nvSpPr>
          <p:spPr>
            <a:xfrm rot="-5400000">
              <a:off x="8083300" y="4300200"/>
              <a:ext cx="51300" cy="4938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2" name="Google Shape;632;p44"/>
          <p:cNvSpPr txBox="1"/>
          <p:nvPr>
            <p:ph idx="4294967295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2500 plekken - 150 huizen = 2350 plekken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br>
              <a:rPr lang="en"/>
            </a:br>
            <a:r>
              <a:rPr lang="en"/>
              <a:t>2350 x 2349 x 2348 x 2347 x 2346 = 7.14e16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Valt toch wel mee!</a:t>
            </a:r>
            <a:br>
              <a:rPr lang="en"/>
            </a:br>
            <a:endParaRPr/>
          </a:p>
        </p:txBody>
      </p:sp>
      <p:sp>
        <p:nvSpPr>
          <p:cNvPr id="633" name="Google Shape;633;p44"/>
          <p:cNvSpPr txBox="1"/>
          <p:nvPr/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45"/>
          <p:cNvSpPr txBox="1"/>
          <p:nvPr>
            <p:ph idx="4294967295"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 Means Clustering Algorithm</a:t>
            </a:r>
            <a:endParaRPr/>
          </a:p>
        </p:txBody>
      </p:sp>
      <p:sp>
        <p:nvSpPr>
          <p:cNvPr id="639" name="Google Shape;639;p45"/>
          <p:cNvSpPr txBox="1"/>
          <p:nvPr>
            <p:ph idx="4294967295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Plaats elke batterij op een ‘willekeurige’ plek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</a:rPr>
              <a:t>While </a:t>
            </a:r>
            <a:r>
              <a:rPr lang="en"/>
              <a:t>(no_swap_avaiable):</a:t>
            </a:r>
            <a:endParaRPr/>
          </a:p>
          <a:p>
            <a:pPr indent="45720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</a:rPr>
              <a:t>For </a:t>
            </a:r>
            <a:r>
              <a:rPr lang="en"/>
              <a:t>elk huis: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		Verbind met dichtsbijzijnde batterij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	</a:t>
            </a:r>
            <a:r>
              <a:rPr lang="en">
                <a:solidFill>
                  <a:srgbClr val="0000FF"/>
                </a:solidFill>
              </a:rPr>
              <a:t>For </a:t>
            </a:r>
            <a:r>
              <a:rPr lang="en"/>
              <a:t>elke batterij: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		Vind de centroid van je cluster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640" name="Google Shape;640;p45"/>
          <p:cNvSpPr/>
          <p:nvPr/>
        </p:nvSpPr>
        <p:spPr>
          <a:xfrm>
            <a:off x="1415425" y="1148775"/>
            <a:ext cx="6918900" cy="51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46"/>
          <p:cNvSpPr txBox="1"/>
          <p:nvPr>
            <p:ph idx="4294967295" type="body"/>
          </p:nvPr>
        </p:nvSpPr>
        <p:spPr>
          <a:xfrm>
            <a:off x="1355225" y="727525"/>
            <a:ext cx="7030500" cy="90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/>
              <a:t>Een wijk met 50 huizen</a:t>
            </a:r>
            <a:endParaRPr sz="1800"/>
          </a:p>
        </p:txBody>
      </p:sp>
      <p:sp>
        <p:nvSpPr>
          <p:cNvPr id="646" name="Google Shape;646;p46"/>
          <p:cNvSpPr/>
          <p:nvPr/>
        </p:nvSpPr>
        <p:spPr>
          <a:xfrm>
            <a:off x="1415425" y="1148775"/>
            <a:ext cx="4191000" cy="528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47" name="Google Shape;647;p46"/>
          <p:cNvGrpSpPr/>
          <p:nvPr/>
        </p:nvGrpSpPr>
        <p:grpSpPr>
          <a:xfrm>
            <a:off x="7861793" y="4071600"/>
            <a:ext cx="472234" cy="501150"/>
            <a:chOff x="7862050" y="4071600"/>
            <a:chExt cx="501150" cy="501150"/>
          </a:xfrm>
        </p:grpSpPr>
        <p:sp>
          <p:nvSpPr>
            <p:cNvPr id="648" name="Google Shape;648;p46"/>
            <p:cNvSpPr/>
            <p:nvPr/>
          </p:nvSpPr>
          <p:spPr>
            <a:xfrm>
              <a:off x="8311900" y="4071600"/>
              <a:ext cx="51300" cy="4938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46"/>
            <p:cNvSpPr/>
            <p:nvPr/>
          </p:nvSpPr>
          <p:spPr>
            <a:xfrm rot="-5400000">
              <a:off x="8083300" y="4300200"/>
              <a:ext cx="51300" cy="4938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50" name="Google Shape;650;p46"/>
          <p:cNvGrpSpPr/>
          <p:nvPr/>
        </p:nvGrpSpPr>
        <p:grpSpPr>
          <a:xfrm rot="10800000">
            <a:off x="643568" y="598575"/>
            <a:ext cx="472234" cy="501150"/>
            <a:chOff x="7862050" y="4071600"/>
            <a:chExt cx="501150" cy="501150"/>
          </a:xfrm>
        </p:grpSpPr>
        <p:sp>
          <p:nvSpPr>
            <p:cNvPr id="651" name="Google Shape;651;p46"/>
            <p:cNvSpPr/>
            <p:nvPr/>
          </p:nvSpPr>
          <p:spPr>
            <a:xfrm>
              <a:off x="8311900" y="4071600"/>
              <a:ext cx="51300" cy="4938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46"/>
            <p:cNvSpPr/>
            <p:nvPr/>
          </p:nvSpPr>
          <p:spPr>
            <a:xfrm rot="-5400000">
              <a:off x="8083300" y="4300200"/>
              <a:ext cx="51300" cy="4938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653" name="Google Shape;653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1201575"/>
            <a:ext cx="5487200" cy="38191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47"/>
          <p:cNvSpPr txBox="1"/>
          <p:nvPr>
            <p:ph idx="4294967295" type="body"/>
          </p:nvPr>
        </p:nvSpPr>
        <p:spPr>
          <a:xfrm>
            <a:off x="1355225" y="727525"/>
            <a:ext cx="7030500" cy="90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/>
              <a:t>Plaats elke batterij op een ‘willekeurige’ plek</a:t>
            </a:r>
            <a:endParaRPr sz="1800"/>
          </a:p>
        </p:txBody>
      </p:sp>
      <p:sp>
        <p:nvSpPr>
          <p:cNvPr id="659" name="Google Shape;659;p47"/>
          <p:cNvSpPr/>
          <p:nvPr/>
        </p:nvSpPr>
        <p:spPr>
          <a:xfrm>
            <a:off x="1415425" y="1148775"/>
            <a:ext cx="4191000" cy="528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60" name="Google Shape;660;p47"/>
          <p:cNvGrpSpPr/>
          <p:nvPr/>
        </p:nvGrpSpPr>
        <p:grpSpPr>
          <a:xfrm>
            <a:off x="7861793" y="4071600"/>
            <a:ext cx="472234" cy="501150"/>
            <a:chOff x="7862050" y="4071600"/>
            <a:chExt cx="501150" cy="501150"/>
          </a:xfrm>
        </p:grpSpPr>
        <p:sp>
          <p:nvSpPr>
            <p:cNvPr id="661" name="Google Shape;661;p47"/>
            <p:cNvSpPr/>
            <p:nvPr/>
          </p:nvSpPr>
          <p:spPr>
            <a:xfrm>
              <a:off x="8311900" y="4071600"/>
              <a:ext cx="51300" cy="4938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47"/>
            <p:cNvSpPr/>
            <p:nvPr/>
          </p:nvSpPr>
          <p:spPr>
            <a:xfrm rot="-5400000">
              <a:off x="8083300" y="4300200"/>
              <a:ext cx="51300" cy="4938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63" name="Google Shape;663;p47"/>
          <p:cNvGrpSpPr/>
          <p:nvPr/>
        </p:nvGrpSpPr>
        <p:grpSpPr>
          <a:xfrm rot="10800000">
            <a:off x="643568" y="598575"/>
            <a:ext cx="472234" cy="501150"/>
            <a:chOff x="7862050" y="4071600"/>
            <a:chExt cx="501150" cy="501150"/>
          </a:xfrm>
        </p:grpSpPr>
        <p:sp>
          <p:nvSpPr>
            <p:cNvPr id="664" name="Google Shape;664;p47"/>
            <p:cNvSpPr/>
            <p:nvPr/>
          </p:nvSpPr>
          <p:spPr>
            <a:xfrm>
              <a:off x="8311900" y="4071600"/>
              <a:ext cx="51300" cy="4938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47"/>
            <p:cNvSpPr/>
            <p:nvPr/>
          </p:nvSpPr>
          <p:spPr>
            <a:xfrm rot="-5400000">
              <a:off x="8083300" y="4300200"/>
              <a:ext cx="51300" cy="4938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666" name="Google Shape;666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3568" y="1370275"/>
            <a:ext cx="3220880" cy="3202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7" name="Google Shape;667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" y="1201575"/>
            <a:ext cx="5487200" cy="38191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48"/>
          <p:cNvSpPr txBox="1"/>
          <p:nvPr>
            <p:ph idx="4294967295" type="body"/>
          </p:nvPr>
        </p:nvSpPr>
        <p:spPr>
          <a:xfrm>
            <a:off x="1355225" y="727525"/>
            <a:ext cx="7030500" cy="90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/>
              <a:t>Verbind elk huis met dichtstbijzijnde batterij</a:t>
            </a:r>
            <a:endParaRPr sz="1800"/>
          </a:p>
        </p:txBody>
      </p:sp>
      <p:sp>
        <p:nvSpPr>
          <p:cNvPr id="673" name="Google Shape;673;p48"/>
          <p:cNvSpPr/>
          <p:nvPr/>
        </p:nvSpPr>
        <p:spPr>
          <a:xfrm>
            <a:off x="1415425" y="1148775"/>
            <a:ext cx="4191000" cy="528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74" name="Google Shape;674;p48"/>
          <p:cNvGrpSpPr/>
          <p:nvPr/>
        </p:nvGrpSpPr>
        <p:grpSpPr>
          <a:xfrm>
            <a:off x="7861793" y="4071600"/>
            <a:ext cx="472234" cy="501150"/>
            <a:chOff x="7862050" y="4071600"/>
            <a:chExt cx="501150" cy="501150"/>
          </a:xfrm>
        </p:grpSpPr>
        <p:sp>
          <p:nvSpPr>
            <p:cNvPr id="675" name="Google Shape;675;p48"/>
            <p:cNvSpPr/>
            <p:nvPr/>
          </p:nvSpPr>
          <p:spPr>
            <a:xfrm>
              <a:off x="8311900" y="4071600"/>
              <a:ext cx="51300" cy="4938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48"/>
            <p:cNvSpPr/>
            <p:nvPr/>
          </p:nvSpPr>
          <p:spPr>
            <a:xfrm rot="-5400000">
              <a:off x="8083300" y="4300200"/>
              <a:ext cx="51300" cy="4938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77" name="Google Shape;677;p48"/>
          <p:cNvGrpSpPr/>
          <p:nvPr/>
        </p:nvGrpSpPr>
        <p:grpSpPr>
          <a:xfrm rot="10800000">
            <a:off x="643568" y="598575"/>
            <a:ext cx="472234" cy="501150"/>
            <a:chOff x="7862050" y="4071600"/>
            <a:chExt cx="501150" cy="501150"/>
          </a:xfrm>
        </p:grpSpPr>
        <p:sp>
          <p:nvSpPr>
            <p:cNvPr id="678" name="Google Shape;678;p48"/>
            <p:cNvSpPr/>
            <p:nvPr/>
          </p:nvSpPr>
          <p:spPr>
            <a:xfrm>
              <a:off x="8311900" y="4071600"/>
              <a:ext cx="51300" cy="4938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48"/>
            <p:cNvSpPr/>
            <p:nvPr/>
          </p:nvSpPr>
          <p:spPr>
            <a:xfrm rot="-5400000">
              <a:off x="8083300" y="4300200"/>
              <a:ext cx="51300" cy="4938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680" name="Google Shape;680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1201575"/>
            <a:ext cx="5487200" cy="381910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1" name="Google Shape;681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" y="1201575"/>
            <a:ext cx="5487200" cy="38191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49"/>
          <p:cNvSpPr txBox="1"/>
          <p:nvPr>
            <p:ph idx="4294967295" type="body"/>
          </p:nvPr>
        </p:nvSpPr>
        <p:spPr>
          <a:xfrm>
            <a:off x="1355225" y="727525"/>
            <a:ext cx="7030500" cy="90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Voor elke cluster huizen, verplaats de batterij naar de centroid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687" name="Google Shape;687;p49"/>
          <p:cNvSpPr/>
          <p:nvPr/>
        </p:nvSpPr>
        <p:spPr>
          <a:xfrm>
            <a:off x="1415425" y="1148775"/>
            <a:ext cx="4191000" cy="528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88" name="Google Shape;688;p49"/>
          <p:cNvGrpSpPr/>
          <p:nvPr/>
        </p:nvGrpSpPr>
        <p:grpSpPr>
          <a:xfrm>
            <a:off x="7861793" y="4071600"/>
            <a:ext cx="472234" cy="501150"/>
            <a:chOff x="7862050" y="4071600"/>
            <a:chExt cx="501150" cy="501150"/>
          </a:xfrm>
        </p:grpSpPr>
        <p:sp>
          <p:nvSpPr>
            <p:cNvPr id="689" name="Google Shape;689;p49"/>
            <p:cNvSpPr/>
            <p:nvPr/>
          </p:nvSpPr>
          <p:spPr>
            <a:xfrm>
              <a:off x="8311900" y="4071600"/>
              <a:ext cx="51300" cy="4938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49"/>
            <p:cNvSpPr/>
            <p:nvPr/>
          </p:nvSpPr>
          <p:spPr>
            <a:xfrm rot="-5400000">
              <a:off x="8083300" y="4300200"/>
              <a:ext cx="51300" cy="4938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91" name="Google Shape;691;p49"/>
          <p:cNvGrpSpPr/>
          <p:nvPr/>
        </p:nvGrpSpPr>
        <p:grpSpPr>
          <a:xfrm rot="10800000">
            <a:off x="643568" y="598575"/>
            <a:ext cx="472234" cy="501150"/>
            <a:chOff x="7862050" y="4071600"/>
            <a:chExt cx="501150" cy="501150"/>
          </a:xfrm>
        </p:grpSpPr>
        <p:sp>
          <p:nvSpPr>
            <p:cNvPr id="692" name="Google Shape;692;p49"/>
            <p:cNvSpPr/>
            <p:nvPr/>
          </p:nvSpPr>
          <p:spPr>
            <a:xfrm>
              <a:off x="8311900" y="4071600"/>
              <a:ext cx="51300" cy="4938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49"/>
            <p:cNvSpPr/>
            <p:nvPr/>
          </p:nvSpPr>
          <p:spPr>
            <a:xfrm rot="-5400000">
              <a:off x="8083300" y="4300200"/>
              <a:ext cx="51300" cy="4938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694" name="Google Shape;694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1201575"/>
            <a:ext cx="5487200" cy="38191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50"/>
          <p:cNvSpPr txBox="1"/>
          <p:nvPr>
            <p:ph idx="4294967295" type="body"/>
          </p:nvPr>
        </p:nvSpPr>
        <p:spPr>
          <a:xfrm>
            <a:off x="1355225" y="727525"/>
            <a:ext cx="7030500" cy="90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/>
              <a:t>Herhaal tot een optimaal resultaat</a:t>
            </a:r>
            <a:endParaRPr sz="1800"/>
          </a:p>
        </p:txBody>
      </p:sp>
      <p:sp>
        <p:nvSpPr>
          <p:cNvPr id="700" name="Google Shape;700;p50"/>
          <p:cNvSpPr/>
          <p:nvPr/>
        </p:nvSpPr>
        <p:spPr>
          <a:xfrm>
            <a:off x="1415425" y="1148775"/>
            <a:ext cx="4191000" cy="528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1" name="Google Shape;701;p50"/>
          <p:cNvGrpSpPr/>
          <p:nvPr/>
        </p:nvGrpSpPr>
        <p:grpSpPr>
          <a:xfrm>
            <a:off x="7861793" y="4071600"/>
            <a:ext cx="472234" cy="501150"/>
            <a:chOff x="7862050" y="4071600"/>
            <a:chExt cx="501150" cy="501150"/>
          </a:xfrm>
        </p:grpSpPr>
        <p:sp>
          <p:nvSpPr>
            <p:cNvPr id="702" name="Google Shape;702;p50"/>
            <p:cNvSpPr/>
            <p:nvPr/>
          </p:nvSpPr>
          <p:spPr>
            <a:xfrm>
              <a:off x="8311900" y="4071600"/>
              <a:ext cx="51300" cy="4938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50"/>
            <p:cNvSpPr/>
            <p:nvPr/>
          </p:nvSpPr>
          <p:spPr>
            <a:xfrm rot="-5400000">
              <a:off x="8083300" y="4300200"/>
              <a:ext cx="51300" cy="4938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04" name="Google Shape;704;p50"/>
          <p:cNvGrpSpPr/>
          <p:nvPr/>
        </p:nvGrpSpPr>
        <p:grpSpPr>
          <a:xfrm rot="10800000">
            <a:off x="643568" y="598575"/>
            <a:ext cx="472234" cy="501150"/>
            <a:chOff x="7862050" y="4071600"/>
            <a:chExt cx="501150" cy="501150"/>
          </a:xfrm>
        </p:grpSpPr>
        <p:sp>
          <p:nvSpPr>
            <p:cNvPr id="705" name="Google Shape;705;p50"/>
            <p:cNvSpPr/>
            <p:nvPr/>
          </p:nvSpPr>
          <p:spPr>
            <a:xfrm>
              <a:off x="8311900" y="4071600"/>
              <a:ext cx="51300" cy="4938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50"/>
            <p:cNvSpPr/>
            <p:nvPr/>
          </p:nvSpPr>
          <p:spPr>
            <a:xfrm rot="-5400000">
              <a:off x="8083300" y="4300200"/>
              <a:ext cx="51300" cy="4938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707" name="Google Shape;707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1201575"/>
            <a:ext cx="5487200" cy="38191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51"/>
          <p:cNvSpPr txBox="1"/>
          <p:nvPr>
            <p:ph idx="4294967295" type="body"/>
          </p:nvPr>
        </p:nvSpPr>
        <p:spPr>
          <a:xfrm>
            <a:off x="1355225" y="727525"/>
            <a:ext cx="7030500" cy="90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/>
              <a:t>Herhaal tot een optimaal resultaat</a:t>
            </a:r>
            <a:endParaRPr sz="1800"/>
          </a:p>
        </p:txBody>
      </p:sp>
      <p:sp>
        <p:nvSpPr>
          <p:cNvPr id="713" name="Google Shape;713;p51"/>
          <p:cNvSpPr/>
          <p:nvPr/>
        </p:nvSpPr>
        <p:spPr>
          <a:xfrm>
            <a:off x="1415425" y="1148775"/>
            <a:ext cx="4191000" cy="528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14" name="Google Shape;714;p51"/>
          <p:cNvGrpSpPr/>
          <p:nvPr/>
        </p:nvGrpSpPr>
        <p:grpSpPr>
          <a:xfrm>
            <a:off x="7861793" y="4071600"/>
            <a:ext cx="472234" cy="501150"/>
            <a:chOff x="7862050" y="4071600"/>
            <a:chExt cx="501150" cy="501150"/>
          </a:xfrm>
        </p:grpSpPr>
        <p:sp>
          <p:nvSpPr>
            <p:cNvPr id="715" name="Google Shape;715;p51"/>
            <p:cNvSpPr/>
            <p:nvPr/>
          </p:nvSpPr>
          <p:spPr>
            <a:xfrm>
              <a:off x="8311900" y="4071600"/>
              <a:ext cx="51300" cy="4938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51"/>
            <p:cNvSpPr/>
            <p:nvPr/>
          </p:nvSpPr>
          <p:spPr>
            <a:xfrm rot="-5400000">
              <a:off x="8083300" y="4300200"/>
              <a:ext cx="51300" cy="4938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17" name="Google Shape;717;p51"/>
          <p:cNvGrpSpPr/>
          <p:nvPr/>
        </p:nvGrpSpPr>
        <p:grpSpPr>
          <a:xfrm rot="10800000">
            <a:off x="643568" y="598575"/>
            <a:ext cx="472234" cy="501150"/>
            <a:chOff x="7862050" y="4071600"/>
            <a:chExt cx="501150" cy="501150"/>
          </a:xfrm>
        </p:grpSpPr>
        <p:sp>
          <p:nvSpPr>
            <p:cNvPr id="718" name="Google Shape;718;p51"/>
            <p:cNvSpPr/>
            <p:nvPr/>
          </p:nvSpPr>
          <p:spPr>
            <a:xfrm>
              <a:off x="8311900" y="4071600"/>
              <a:ext cx="51300" cy="4938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51"/>
            <p:cNvSpPr/>
            <p:nvPr/>
          </p:nvSpPr>
          <p:spPr>
            <a:xfrm rot="-5400000">
              <a:off x="8083300" y="4300200"/>
              <a:ext cx="51300" cy="4938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20" name="Google Shape;720;p51"/>
          <p:cNvSpPr txBox="1"/>
          <p:nvPr/>
        </p:nvSpPr>
        <p:spPr>
          <a:xfrm>
            <a:off x="5881375" y="2178450"/>
            <a:ext cx="2881200" cy="7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Klaar!</a:t>
            </a:r>
            <a:endParaRPr sz="4800"/>
          </a:p>
        </p:txBody>
      </p:sp>
      <p:pic>
        <p:nvPicPr>
          <p:cNvPr id="721" name="Google Shape;721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1201575"/>
            <a:ext cx="5487225" cy="38191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16"/>
          <p:cNvSpPr txBox="1"/>
          <p:nvPr>
            <p:ph idx="4294967295"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Opdracht</a:t>
            </a:r>
            <a:endParaRPr/>
          </a:p>
        </p:txBody>
      </p:sp>
      <p:sp>
        <p:nvSpPr>
          <p:cNvPr id="313" name="Google Shape;313;p16"/>
          <p:cNvSpPr txBox="1"/>
          <p:nvPr>
            <p:ph idx="4294967295" type="body"/>
          </p:nvPr>
        </p:nvSpPr>
        <p:spPr>
          <a:xfrm>
            <a:off x="1303800" y="1597875"/>
            <a:ext cx="7030500" cy="43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</a:rPr>
              <a:t>Verbind alle huizen aan een batterij op een zo’n goedkoop mogelijke manier.</a:t>
            </a:r>
            <a:br>
              <a:rPr lang="en" sz="1200">
                <a:solidFill>
                  <a:srgbClr val="000000"/>
                </a:solidFill>
              </a:rPr>
            </a:br>
            <a:r>
              <a:rPr lang="en" sz="1200">
                <a:solidFill>
                  <a:srgbClr val="000000"/>
                </a:solidFill>
                <a:highlight>
                  <a:schemeClr val="lt1"/>
                </a:highlight>
              </a:rPr>
              <a:t>Kosten functie: </a:t>
            </a:r>
            <a:r>
              <a:rPr b="1" i="1" lang="en" sz="1200">
                <a:solidFill>
                  <a:srgbClr val="000000"/>
                </a:solidFill>
                <a:highlight>
                  <a:schemeClr val="lt1"/>
                </a:highlight>
              </a:rPr>
              <a:t>f</a:t>
            </a:r>
            <a:r>
              <a:rPr b="1" lang="en" sz="1200">
                <a:solidFill>
                  <a:srgbClr val="000000"/>
                </a:solidFill>
                <a:highlight>
                  <a:schemeClr val="lt1"/>
                </a:highlight>
              </a:rPr>
              <a:t>(</a:t>
            </a:r>
            <a:r>
              <a:rPr b="1" i="1" lang="en" sz="1200">
                <a:solidFill>
                  <a:srgbClr val="000000"/>
                </a:solidFill>
                <a:highlight>
                  <a:schemeClr val="lt1"/>
                </a:highlight>
              </a:rPr>
              <a:t>b</a:t>
            </a:r>
            <a:r>
              <a:rPr b="1" lang="en" sz="1200">
                <a:solidFill>
                  <a:srgbClr val="000000"/>
                </a:solidFill>
                <a:highlight>
                  <a:schemeClr val="lt1"/>
                </a:highlight>
              </a:rPr>
              <a:t>,</a:t>
            </a:r>
            <a:r>
              <a:rPr b="1" i="1" lang="en" sz="1200">
                <a:solidFill>
                  <a:srgbClr val="000000"/>
                </a:solidFill>
                <a:highlight>
                  <a:schemeClr val="lt1"/>
                </a:highlight>
              </a:rPr>
              <a:t>g</a:t>
            </a:r>
            <a:r>
              <a:rPr b="1" lang="en" sz="1200">
                <a:solidFill>
                  <a:srgbClr val="000000"/>
                </a:solidFill>
                <a:highlight>
                  <a:schemeClr val="lt1"/>
                </a:highlight>
              </a:rPr>
              <a:t>) = 5000</a:t>
            </a:r>
            <a:r>
              <a:rPr b="1" i="1" lang="en" sz="1200">
                <a:solidFill>
                  <a:srgbClr val="000000"/>
                </a:solidFill>
                <a:highlight>
                  <a:schemeClr val="lt1"/>
                </a:highlight>
              </a:rPr>
              <a:t>b</a:t>
            </a:r>
            <a:r>
              <a:rPr b="1" lang="en" sz="1200">
                <a:solidFill>
                  <a:srgbClr val="000000"/>
                </a:solidFill>
                <a:highlight>
                  <a:schemeClr val="lt1"/>
                </a:highlight>
              </a:rPr>
              <a:t> + 9g</a:t>
            </a:r>
            <a:endParaRPr b="1" sz="12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314" name="Google Shape;314;p16"/>
          <p:cNvPicPr preferRelativeResize="0"/>
          <p:nvPr/>
        </p:nvPicPr>
        <p:blipFill rotWithShape="1">
          <a:blip r:embed="rId3">
            <a:alphaModFix/>
          </a:blip>
          <a:srcRect b="0" l="59837" r="0" t="0"/>
          <a:stretch/>
        </p:blipFill>
        <p:spPr>
          <a:xfrm>
            <a:off x="4572001" y="2430975"/>
            <a:ext cx="2722776" cy="2027150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16"/>
          <p:cNvSpPr/>
          <p:nvPr/>
        </p:nvSpPr>
        <p:spPr>
          <a:xfrm>
            <a:off x="1415425" y="1148775"/>
            <a:ext cx="4191000" cy="528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6" name="Google Shape;316;p16"/>
          <p:cNvGrpSpPr/>
          <p:nvPr/>
        </p:nvGrpSpPr>
        <p:grpSpPr>
          <a:xfrm>
            <a:off x="7861793" y="4071600"/>
            <a:ext cx="472234" cy="501150"/>
            <a:chOff x="7862050" y="4071600"/>
            <a:chExt cx="501150" cy="501150"/>
          </a:xfrm>
        </p:grpSpPr>
        <p:sp>
          <p:nvSpPr>
            <p:cNvPr id="317" name="Google Shape;317;p16"/>
            <p:cNvSpPr/>
            <p:nvPr/>
          </p:nvSpPr>
          <p:spPr>
            <a:xfrm>
              <a:off x="8311900" y="4071600"/>
              <a:ext cx="51300" cy="4938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16"/>
            <p:cNvSpPr/>
            <p:nvPr/>
          </p:nvSpPr>
          <p:spPr>
            <a:xfrm rot="-5400000">
              <a:off x="8083300" y="4300200"/>
              <a:ext cx="51300" cy="4938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9" name="Google Shape;319;p16"/>
          <p:cNvGrpSpPr/>
          <p:nvPr/>
        </p:nvGrpSpPr>
        <p:grpSpPr>
          <a:xfrm rot="10800000">
            <a:off x="643568" y="598575"/>
            <a:ext cx="472234" cy="501150"/>
            <a:chOff x="7862050" y="4071600"/>
            <a:chExt cx="501150" cy="501150"/>
          </a:xfrm>
        </p:grpSpPr>
        <p:sp>
          <p:nvSpPr>
            <p:cNvPr id="320" name="Google Shape;320;p16"/>
            <p:cNvSpPr/>
            <p:nvPr/>
          </p:nvSpPr>
          <p:spPr>
            <a:xfrm>
              <a:off x="8311900" y="4071600"/>
              <a:ext cx="51300" cy="4938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16"/>
            <p:cNvSpPr/>
            <p:nvPr/>
          </p:nvSpPr>
          <p:spPr>
            <a:xfrm rot="-5400000">
              <a:off x="8083300" y="4300200"/>
              <a:ext cx="51300" cy="4938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22" name="Google Shape;322;p16"/>
          <p:cNvPicPr preferRelativeResize="0"/>
          <p:nvPr/>
        </p:nvPicPr>
        <p:blipFill rotWithShape="1">
          <a:blip r:embed="rId3">
            <a:alphaModFix/>
          </a:blip>
          <a:srcRect b="0" l="0" r="59839" t="0"/>
          <a:stretch/>
        </p:blipFill>
        <p:spPr>
          <a:xfrm>
            <a:off x="1415426" y="2430975"/>
            <a:ext cx="2722776" cy="202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p52"/>
          <p:cNvSpPr txBox="1"/>
          <p:nvPr>
            <p:ph idx="4294967295" type="body"/>
          </p:nvPr>
        </p:nvSpPr>
        <p:spPr>
          <a:xfrm>
            <a:off x="1355225" y="727525"/>
            <a:ext cx="7030500" cy="90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/>
              <a:t>Recept voor deel C</a:t>
            </a:r>
            <a:endParaRPr sz="1800"/>
          </a:p>
        </p:txBody>
      </p:sp>
      <p:sp>
        <p:nvSpPr>
          <p:cNvPr id="727" name="Google Shape;727;p52"/>
          <p:cNvSpPr/>
          <p:nvPr/>
        </p:nvSpPr>
        <p:spPr>
          <a:xfrm>
            <a:off x="1415425" y="1148775"/>
            <a:ext cx="4191000" cy="528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28" name="Google Shape;728;p52"/>
          <p:cNvGrpSpPr/>
          <p:nvPr/>
        </p:nvGrpSpPr>
        <p:grpSpPr>
          <a:xfrm>
            <a:off x="7861793" y="4071600"/>
            <a:ext cx="472234" cy="501150"/>
            <a:chOff x="7862050" y="4071600"/>
            <a:chExt cx="501150" cy="501150"/>
          </a:xfrm>
        </p:grpSpPr>
        <p:sp>
          <p:nvSpPr>
            <p:cNvPr id="729" name="Google Shape;729;p52"/>
            <p:cNvSpPr/>
            <p:nvPr/>
          </p:nvSpPr>
          <p:spPr>
            <a:xfrm>
              <a:off x="8311900" y="4071600"/>
              <a:ext cx="51300" cy="4938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52"/>
            <p:cNvSpPr/>
            <p:nvPr/>
          </p:nvSpPr>
          <p:spPr>
            <a:xfrm rot="-5400000">
              <a:off x="8083300" y="4300200"/>
              <a:ext cx="51300" cy="4938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31" name="Google Shape;731;p52"/>
          <p:cNvGrpSpPr/>
          <p:nvPr/>
        </p:nvGrpSpPr>
        <p:grpSpPr>
          <a:xfrm rot="10800000">
            <a:off x="643568" y="598575"/>
            <a:ext cx="472234" cy="501150"/>
            <a:chOff x="7862050" y="4071600"/>
            <a:chExt cx="501150" cy="501150"/>
          </a:xfrm>
        </p:grpSpPr>
        <p:sp>
          <p:nvSpPr>
            <p:cNvPr id="732" name="Google Shape;732;p52"/>
            <p:cNvSpPr/>
            <p:nvPr/>
          </p:nvSpPr>
          <p:spPr>
            <a:xfrm>
              <a:off x="8311900" y="4071600"/>
              <a:ext cx="51300" cy="4938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52"/>
            <p:cNvSpPr/>
            <p:nvPr/>
          </p:nvSpPr>
          <p:spPr>
            <a:xfrm rot="-5400000">
              <a:off x="8083300" y="4300200"/>
              <a:ext cx="51300" cy="4938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4" name="Google Shape;734;p52"/>
          <p:cNvSpPr txBox="1"/>
          <p:nvPr/>
        </p:nvSpPr>
        <p:spPr>
          <a:xfrm>
            <a:off x="1355225" y="1636225"/>
            <a:ext cx="5352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Nunito"/>
              <a:buAutoNum type="arabicPeriod"/>
            </a:pPr>
            <a:r>
              <a:rPr lang="en" sz="1800">
                <a:latin typeface="Nunito"/>
                <a:ea typeface="Nunito"/>
                <a:cs typeface="Nunito"/>
                <a:sym typeface="Nunito"/>
              </a:rPr>
              <a:t>Bepaal positie van batterij met K_means</a:t>
            </a:r>
            <a:br>
              <a:rPr lang="en" sz="1800">
                <a:latin typeface="Nunito"/>
                <a:ea typeface="Nunito"/>
                <a:cs typeface="Nunito"/>
                <a:sym typeface="Nunito"/>
              </a:rPr>
            </a:br>
            <a:endParaRPr sz="1800">
              <a:latin typeface="Nunito"/>
              <a:ea typeface="Nunito"/>
              <a:cs typeface="Nunito"/>
              <a:sym typeface="Nuni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Nunito"/>
              <a:buAutoNum type="arabicPeriod"/>
            </a:pPr>
            <a:r>
              <a:rPr lang="en" sz="1800">
                <a:latin typeface="Nunito"/>
                <a:ea typeface="Nunito"/>
                <a:cs typeface="Nunito"/>
                <a:sym typeface="Nunito"/>
              </a:rPr>
              <a:t>Greedy</a:t>
            </a:r>
            <a:br>
              <a:rPr lang="en" sz="1800">
                <a:latin typeface="Nunito"/>
                <a:ea typeface="Nunito"/>
                <a:cs typeface="Nunito"/>
                <a:sym typeface="Nunito"/>
              </a:rPr>
            </a:br>
            <a:r>
              <a:rPr lang="en" sz="1800">
                <a:latin typeface="Nunito"/>
                <a:ea typeface="Nunito"/>
                <a:cs typeface="Nunito"/>
                <a:sym typeface="Nunito"/>
              </a:rPr>
              <a:t> </a:t>
            </a:r>
            <a:endParaRPr sz="1800">
              <a:latin typeface="Nunito"/>
              <a:ea typeface="Nunito"/>
              <a:cs typeface="Nunito"/>
              <a:sym typeface="Nuni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Nunito"/>
              <a:buAutoNum type="arabicPeriod"/>
            </a:pPr>
            <a:r>
              <a:rPr lang="en" sz="1800">
                <a:latin typeface="Nunito"/>
                <a:ea typeface="Nunito"/>
                <a:cs typeface="Nunito"/>
                <a:sym typeface="Nunito"/>
              </a:rPr>
              <a:t>Hill Climber/ double Hill Climber</a:t>
            </a:r>
            <a:endParaRPr sz="1800">
              <a:latin typeface="Nunito"/>
              <a:ea typeface="Nunito"/>
              <a:cs typeface="Nunito"/>
              <a:sym typeface="Nuni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34343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53"/>
          <p:cNvSpPr txBox="1"/>
          <p:nvPr>
            <p:ph idx="4294967295"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Opdracht</a:t>
            </a:r>
            <a:endParaRPr/>
          </a:p>
        </p:txBody>
      </p:sp>
      <p:sp>
        <p:nvSpPr>
          <p:cNvPr id="740" name="Google Shape;740;p53"/>
          <p:cNvSpPr txBox="1"/>
          <p:nvPr>
            <p:ph idx="4294967295" type="body"/>
          </p:nvPr>
        </p:nvSpPr>
        <p:spPr>
          <a:xfrm>
            <a:off x="5105175" y="1736450"/>
            <a:ext cx="3023400" cy="27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lphaUcParenR"/>
            </a:pPr>
            <a:r>
              <a:rPr lang="en" sz="1200"/>
              <a:t>Verbind alle huizen aan een batterij, zonder de maximum capaciteit te overschrijden</a:t>
            </a:r>
            <a:br>
              <a:rPr lang="en" sz="1200"/>
            </a:b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lphaUcParenR"/>
            </a:pPr>
            <a:r>
              <a:rPr lang="en" sz="1200"/>
              <a:t>Bereken de kosten voor A) &amp; optimaliseer</a:t>
            </a:r>
            <a:br>
              <a:rPr lang="en" sz="1200"/>
            </a:b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lphaUcParenR"/>
            </a:pPr>
            <a:r>
              <a:rPr lang="en" sz="1200"/>
              <a:t>Verplaats de batterijen en Probeer een beter Resultaat te realiseren</a:t>
            </a:r>
            <a:br>
              <a:rPr lang="en" sz="1200"/>
            </a:br>
            <a:endParaRPr sz="1200"/>
          </a:p>
        </p:txBody>
      </p:sp>
      <p:pic>
        <p:nvPicPr>
          <p:cNvPr id="741" name="Google Shape;741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1250" y="1445500"/>
            <a:ext cx="4260450" cy="3195350"/>
          </a:xfrm>
          <a:prstGeom prst="rect">
            <a:avLst/>
          </a:prstGeom>
          <a:noFill/>
          <a:ln>
            <a:noFill/>
          </a:ln>
        </p:spPr>
      </p:pic>
      <p:sp>
        <p:nvSpPr>
          <p:cNvPr id="742" name="Google Shape;742;p53"/>
          <p:cNvSpPr/>
          <p:nvPr/>
        </p:nvSpPr>
        <p:spPr>
          <a:xfrm>
            <a:off x="1415425" y="1148775"/>
            <a:ext cx="4191000" cy="528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43" name="Google Shape;743;p53"/>
          <p:cNvGrpSpPr/>
          <p:nvPr/>
        </p:nvGrpSpPr>
        <p:grpSpPr>
          <a:xfrm>
            <a:off x="7861793" y="4071600"/>
            <a:ext cx="472234" cy="501150"/>
            <a:chOff x="7862050" y="4071600"/>
            <a:chExt cx="501150" cy="501150"/>
          </a:xfrm>
        </p:grpSpPr>
        <p:sp>
          <p:nvSpPr>
            <p:cNvPr id="744" name="Google Shape;744;p53"/>
            <p:cNvSpPr/>
            <p:nvPr/>
          </p:nvSpPr>
          <p:spPr>
            <a:xfrm>
              <a:off x="8311900" y="4071600"/>
              <a:ext cx="51300" cy="4938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53"/>
            <p:cNvSpPr/>
            <p:nvPr/>
          </p:nvSpPr>
          <p:spPr>
            <a:xfrm rot="-5400000">
              <a:off x="8083300" y="4300200"/>
              <a:ext cx="51300" cy="4938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46" name="Google Shape;746;p53"/>
          <p:cNvGrpSpPr/>
          <p:nvPr/>
        </p:nvGrpSpPr>
        <p:grpSpPr>
          <a:xfrm rot="10800000">
            <a:off x="643568" y="598575"/>
            <a:ext cx="472234" cy="501150"/>
            <a:chOff x="7862050" y="4071600"/>
            <a:chExt cx="501150" cy="501150"/>
          </a:xfrm>
        </p:grpSpPr>
        <p:sp>
          <p:nvSpPr>
            <p:cNvPr id="747" name="Google Shape;747;p53"/>
            <p:cNvSpPr/>
            <p:nvPr/>
          </p:nvSpPr>
          <p:spPr>
            <a:xfrm>
              <a:off x="8311900" y="4071600"/>
              <a:ext cx="51300" cy="4938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53"/>
            <p:cNvSpPr/>
            <p:nvPr/>
          </p:nvSpPr>
          <p:spPr>
            <a:xfrm rot="-5400000">
              <a:off x="8083300" y="4300200"/>
              <a:ext cx="51300" cy="4938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53" name="Google Shape;753;p54"/>
          <p:cNvGraphicFramePr/>
          <p:nvPr/>
        </p:nvGraphicFramePr>
        <p:xfrm>
          <a:off x="1415425" y="17183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{A5917C91-2CEC-4CB3-BDA1-3616BC2A193B}</a:tableStyleId>
              </a:tblPr>
              <a:tblGrid>
                <a:gridCol w="1894350"/>
                <a:gridCol w="714375"/>
                <a:gridCol w="714375"/>
                <a:gridCol w="1160525"/>
              </a:tblGrid>
              <a:tr h="3238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57150" marB="57150" marR="123825" marL="12382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b="1" lang="en" sz="1200">
                          <a:solidFill>
                            <a:srgbClr val="24292E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Wijk 1</a:t>
                      </a:r>
                      <a:endParaRPr b="1" sz="1200">
                        <a:solidFill>
                          <a:srgbClr val="24292E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57150" marB="57150" marR="123825" marL="12382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b="1" lang="en" sz="1200">
                          <a:solidFill>
                            <a:srgbClr val="24292E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Wijk 2</a:t>
                      </a:r>
                      <a:endParaRPr b="1" sz="1200">
                        <a:solidFill>
                          <a:srgbClr val="24292E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57150" marB="57150" marR="123825" marL="12382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b="1" lang="en" sz="1200">
                          <a:solidFill>
                            <a:srgbClr val="24292E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Wijk 3</a:t>
                      </a:r>
                      <a:endParaRPr b="1" sz="1200">
                        <a:solidFill>
                          <a:srgbClr val="24292E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57150" marB="57150" marR="123825" marL="12382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38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200">
                          <a:solidFill>
                            <a:srgbClr val="24292E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Before K_mean</a:t>
                      </a:r>
                      <a:endParaRPr sz="1200">
                        <a:solidFill>
                          <a:srgbClr val="24292E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57150" marB="57150" marR="123825" marL="123825" anchor="b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200">
                          <a:solidFill>
                            <a:srgbClr val="24292E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53188</a:t>
                      </a:r>
                      <a:endParaRPr sz="1200">
                        <a:solidFill>
                          <a:srgbClr val="24292E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57150" marB="57150" marR="123825" marL="123825" anchor="b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200">
                          <a:solidFill>
                            <a:srgbClr val="24292E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45268</a:t>
                      </a:r>
                      <a:endParaRPr sz="1200">
                        <a:solidFill>
                          <a:srgbClr val="24292E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57150" marB="57150" marR="123825" marL="123825" anchor="b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200">
                          <a:solidFill>
                            <a:srgbClr val="24292E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42757</a:t>
                      </a:r>
                      <a:endParaRPr sz="1200">
                        <a:solidFill>
                          <a:srgbClr val="24292E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57150" marB="57150" marR="123825" marL="123825" anchor="b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38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200">
                          <a:solidFill>
                            <a:srgbClr val="24292E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After K_means</a:t>
                      </a:r>
                      <a:endParaRPr sz="1200">
                        <a:solidFill>
                          <a:srgbClr val="24292E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57150" marB="57150" marR="123825" marL="123825" anchor="b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200">
                          <a:solidFill>
                            <a:srgbClr val="24292E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39490</a:t>
                      </a:r>
                      <a:endParaRPr sz="1200">
                        <a:solidFill>
                          <a:srgbClr val="24292E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57150" marB="57150" marR="123825" marL="123825" anchor="b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200">
                          <a:solidFill>
                            <a:srgbClr val="24292E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40102</a:t>
                      </a:r>
                      <a:endParaRPr sz="1200">
                        <a:solidFill>
                          <a:srgbClr val="24292E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57150" marB="57150" marR="123825" marL="123825" anchor="b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200">
                          <a:solidFill>
                            <a:srgbClr val="24292E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40615</a:t>
                      </a:r>
                      <a:endParaRPr sz="1200">
                        <a:solidFill>
                          <a:srgbClr val="24292E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57150" marB="57150" marR="123825" marL="123825" anchor="b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38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200">
                          <a:solidFill>
                            <a:srgbClr val="24292E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Verschil</a:t>
                      </a:r>
                      <a:endParaRPr sz="1200">
                        <a:solidFill>
                          <a:srgbClr val="24292E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57150" marB="57150" marR="123825" marL="123825" anchor="b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200">
                          <a:solidFill>
                            <a:srgbClr val="24292E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25.7%</a:t>
                      </a:r>
                      <a:endParaRPr sz="1200">
                        <a:solidFill>
                          <a:srgbClr val="24292E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57150" marB="57150" marR="123825" marL="123825" anchor="b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200">
                          <a:solidFill>
                            <a:srgbClr val="24292E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11.4%</a:t>
                      </a:r>
                      <a:endParaRPr sz="1200">
                        <a:solidFill>
                          <a:srgbClr val="24292E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57150" marB="57150" marR="123825" marL="123825" anchor="b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200">
                          <a:solidFill>
                            <a:srgbClr val="24292E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5.0 %</a:t>
                      </a:r>
                      <a:endParaRPr sz="1200">
                        <a:solidFill>
                          <a:srgbClr val="24292E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57150" marB="57150" marR="123825" marL="123825" anchor="b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754" name="Google Shape;754;p54"/>
          <p:cNvSpPr/>
          <p:nvPr/>
        </p:nvSpPr>
        <p:spPr>
          <a:xfrm>
            <a:off x="1415425" y="1148775"/>
            <a:ext cx="4191000" cy="528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55" name="Google Shape;755;p54"/>
          <p:cNvGrpSpPr/>
          <p:nvPr/>
        </p:nvGrpSpPr>
        <p:grpSpPr>
          <a:xfrm>
            <a:off x="7861793" y="4071600"/>
            <a:ext cx="472234" cy="501150"/>
            <a:chOff x="7862050" y="4071600"/>
            <a:chExt cx="501150" cy="501150"/>
          </a:xfrm>
        </p:grpSpPr>
        <p:sp>
          <p:nvSpPr>
            <p:cNvPr id="756" name="Google Shape;756;p54"/>
            <p:cNvSpPr/>
            <p:nvPr/>
          </p:nvSpPr>
          <p:spPr>
            <a:xfrm>
              <a:off x="8311900" y="4071600"/>
              <a:ext cx="51300" cy="4938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54"/>
            <p:cNvSpPr/>
            <p:nvPr/>
          </p:nvSpPr>
          <p:spPr>
            <a:xfrm rot="-5400000">
              <a:off x="8083300" y="4300200"/>
              <a:ext cx="51300" cy="4938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58" name="Google Shape;758;p54"/>
          <p:cNvGrpSpPr/>
          <p:nvPr/>
        </p:nvGrpSpPr>
        <p:grpSpPr>
          <a:xfrm rot="10800000">
            <a:off x="643568" y="598575"/>
            <a:ext cx="472234" cy="501150"/>
            <a:chOff x="7862050" y="4071600"/>
            <a:chExt cx="501150" cy="501150"/>
          </a:xfrm>
        </p:grpSpPr>
        <p:sp>
          <p:nvSpPr>
            <p:cNvPr id="759" name="Google Shape;759;p54"/>
            <p:cNvSpPr/>
            <p:nvPr/>
          </p:nvSpPr>
          <p:spPr>
            <a:xfrm>
              <a:off x="8311900" y="4071600"/>
              <a:ext cx="51300" cy="4938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54"/>
            <p:cNvSpPr/>
            <p:nvPr/>
          </p:nvSpPr>
          <p:spPr>
            <a:xfrm rot="-5400000">
              <a:off x="8083300" y="4300200"/>
              <a:ext cx="51300" cy="4938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1" name="Google Shape;761;p54"/>
          <p:cNvSpPr txBox="1"/>
          <p:nvPr>
            <p:ph idx="4294967295"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Kwaliteit positie batterijen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55"/>
          <p:cNvSpPr txBox="1"/>
          <p:nvPr>
            <p:ph idx="4294967295"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Opdracht</a:t>
            </a:r>
            <a:endParaRPr/>
          </a:p>
        </p:txBody>
      </p:sp>
      <p:sp>
        <p:nvSpPr>
          <p:cNvPr id="767" name="Google Shape;767;p55"/>
          <p:cNvSpPr txBox="1"/>
          <p:nvPr>
            <p:ph idx="4294967295" type="body"/>
          </p:nvPr>
        </p:nvSpPr>
        <p:spPr>
          <a:xfrm>
            <a:off x="5105175" y="1736450"/>
            <a:ext cx="3023400" cy="27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lphaUcParenR"/>
            </a:pPr>
            <a:r>
              <a:rPr lang="en" sz="1200"/>
              <a:t>Verbind alle huizen aan een batterij, zonder de maximum capaciteit te overschrijden</a:t>
            </a:r>
            <a:br>
              <a:rPr lang="en" sz="1200"/>
            </a:b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lphaUcParenR"/>
            </a:pPr>
            <a:r>
              <a:rPr lang="en" sz="1200"/>
              <a:t>Bereken de kosten voor A) &amp; optimaliseer</a:t>
            </a:r>
            <a:br>
              <a:rPr lang="en" sz="1200"/>
            </a:b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lphaUcParenR"/>
            </a:pPr>
            <a:r>
              <a:rPr lang="en" sz="1200"/>
              <a:t>Verplaats de batterijen en Probeer een beter Resultaat te realiseren</a:t>
            </a:r>
            <a:br>
              <a:rPr lang="en" sz="1200"/>
            </a:b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lphaUcParenR"/>
            </a:pPr>
            <a:r>
              <a:rPr b="1" lang="en" sz="1200"/>
              <a:t>Probeer met </a:t>
            </a:r>
            <a:r>
              <a:rPr b="1" lang="en" sz="1200">
                <a:solidFill>
                  <a:srgbClr val="000000"/>
                </a:solidFill>
              </a:rPr>
              <a:t>batterijen </a:t>
            </a:r>
            <a:r>
              <a:rPr b="1" lang="en" sz="1200">
                <a:solidFill>
                  <a:srgbClr val="0000FF"/>
                </a:solidFill>
              </a:rPr>
              <a:t>andere aantallen</a:t>
            </a:r>
            <a:r>
              <a:rPr b="1" lang="en" sz="1200">
                <a:solidFill>
                  <a:srgbClr val="000000"/>
                </a:solidFill>
              </a:rPr>
              <a:t> </a:t>
            </a:r>
            <a:r>
              <a:rPr b="1" lang="en" sz="1200"/>
              <a:t>en </a:t>
            </a:r>
            <a:r>
              <a:rPr b="1" lang="en" sz="1200">
                <a:solidFill>
                  <a:srgbClr val="0000FF"/>
                </a:solidFill>
              </a:rPr>
              <a:t>verschillende types</a:t>
            </a:r>
            <a:br>
              <a:rPr lang="en" sz="1200"/>
            </a:br>
            <a:endParaRPr sz="1200"/>
          </a:p>
        </p:txBody>
      </p:sp>
      <p:pic>
        <p:nvPicPr>
          <p:cNvPr id="768" name="Google Shape;768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1250" y="1445500"/>
            <a:ext cx="4260450" cy="3195350"/>
          </a:xfrm>
          <a:prstGeom prst="rect">
            <a:avLst/>
          </a:prstGeom>
          <a:noFill/>
          <a:ln>
            <a:noFill/>
          </a:ln>
        </p:spPr>
      </p:pic>
      <p:sp>
        <p:nvSpPr>
          <p:cNvPr id="769" name="Google Shape;769;p55"/>
          <p:cNvSpPr/>
          <p:nvPr/>
        </p:nvSpPr>
        <p:spPr>
          <a:xfrm>
            <a:off x="1415425" y="1148775"/>
            <a:ext cx="4191000" cy="528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70" name="Google Shape;770;p55"/>
          <p:cNvGrpSpPr/>
          <p:nvPr/>
        </p:nvGrpSpPr>
        <p:grpSpPr>
          <a:xfrm>
            <a:off x="7861793" y="4071600"/>
            <a:ext cx="472234" cy="501150"/>
            <a:chOff x="7862050" y="4071600"/>
            <a:chExt cx="501150" cy="501150"/>
          </a:xfrm>
        </p:grpSpPr>
        <p:sp>
          <p:nvSpPr>
            <p:cNvPr id="771" name="Google Shape;771;p55"/>
            <p:cNvSpPr/>
            <p:nvPr/>
          </p:nvSpPr>
          <p:spPr>
            <a:xfrm>
              <a:off x="8311900" y="4071600"/>
              <a:ext cx="51300" cy="4938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55"/>
            <p:cNvSpPr/>
            <p:nvPr/>
          </p:nvSpPr>
          <p:spPr>
            <a:xfrm rot="-5400000">
              <a:off x="8083300" y="4300200"/>
              <a:ext cx="51300" cy="4938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73" name="Google Shape;773;p55"/>
          <p:cNvGrpSpPr/>
          <p:nvPr/>
        </p:nvGrpSpPr>
        <p:grpSpPr>
          <a:xfrm rot="10800000">
            <a:off x="643568" y="598575"/>
            <a:ext cx="472234" cy="501150"/>
            <a:chOff x="7862050" y="4071600"/>
            <a:chExt cx="501150" cy="501150"/>
          </a:xfrm>
        </p:grpSpPr>
        <p:sp>
          <p:nvSpPr>
            <p:cNvPr id="774" name="Google Shape;774;p55"/>
            <p:cNvSpPr/>
            <p:nvPr/>
          </p:nvSpPr>
          <p:spPr>
            <a:xfrm>
              <a:off x="8311900" y="4071600"/>
              <a:ext cx="51300" cy="4938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55"/>
            <p:cNvSpPr/>
            <p:nvPr/>
          </p:nvSpPr>
          <p:spPr>
            <a:xfrm rot="-5400000">
              <a:off x="8083300" y="4300200"/>
              <a:ext cx="51300" cy="4938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p56"/>
          <p:cNvSpPr txBox="1"/>
          <p:nvPr>
            <p:ph idx="4294967295" type="body"/>
          </p:nvPr>
        </p:nvSpPr>
        <p:spPr>
          <a:xfrm>
            <a:off x="1355225" y="727525"/>
            <a:ext cx="7030500" cy="90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/>
              <a:t>Optimal number of cluster</a:t>
            </a:r>
            <a:endParaRPr sz="1800"/>
          </a:p>
        </p:txBody>
      </p:sp>
      <p:sp>
        <p:nvSpPr>
          <p:cNvPr id="781" name="Google Shape;781;p56"/>
          <p:cNvSpPr/>
          <p:nvPr/>
        </p:nvSpPr>
        <p:spPr>
          <a:xfrm>
            <a:off x="1415425" y="1148775"/>
            <a:ext cx="4191000" cy="528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82" name="Google Shape;782;p56"/>
          <p:cNvGrpSpPr/>
          <p:nvPr/>
        </p:nvGrpSpPr>
        <p:grpSpPr>
          <a:xfrm>
            <a:off x="7861793" y="4071600"/>
            <a:ext cx="472234" cy="501150"/>
            <a:chOff x="7862050" y="4071600"/>
            <a:chExt cx="501150" cy="501150"/>
          </a:xfrm>
        </p:grpSpPr>
        <p:sp>
          <p:nvSpPr>
            <p:cNvPr id="783" name="Google Shape;783;p56"/>
            <p:cNvSpPr/>
            <p:nvPr/>
          </p:nvSpPr>
          <p:spPr>
            <a:xfrm>
              <a:off x="8311900" y="4071600"/>
              <a:ext cx="51300" cy="4938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56"/>
            <p:cNvSpPr/>
            <p:nvPr/>
          </p:nvSpPr>
          <p:spPr>
            <a:xfrm rot="-5400000">
              <a:off x="8083300" y="4300200"/>
              <a:ext cx="51300" cy="4938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85" name="Google Shape;785;p56"/>
          <p:cNvGrpSpPr/>
          <p:nvPr/>
        </p:nvGrpSpPr>
        <p:grpSpPr>
          <a:xfrm rot="10800000">
            <a:off x="643568" y="598575"/>
            <a:ext cx="472234" cy="501150"/>
            <a:chOff x="7862050" y="4071600"/>
            <a:chExt cx="501150" cy="501150"/>
          </a:xfrm>
        </p:grpSpPr>
        <p:sp>
          <p:nvSpPr>
            <p:cNvPr id="786" name="Google Shape;786;p56"/>
            <p:cNvSpPr/>
            <p:nvPr/>
          </p:nvSpPr>
          <p:spPr>
            <a:xfrm>
              <a:off x="8311900" y="4071600"/>
              <a:ext cx="51300" cy="4938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56"/>
            <p:cNvSpPr/>
            <p:nvPr/>
          </p:nvSpPr>
          <p:spPr>
            <a:xfrm rot="-5400000">
              <a:off x="8083300" y="4300200"/>
              <a:ext cx="51300" cy="4938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88" name="Google Shape;788;p56"/>
          <p:cNvSpPr txBox="1"/>
          <p:nvPr/>
        </p:nvSpPr>
        <p:spPr>
          <a:xfrm>
            <a:off x="643575" y="1572750"/>
            <a:ext cx="53781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Nunito"/>
                <a:ea typeface="Nunito"/>
                <a:cs typeface="Nunito"/>
                <a:sym typeface="Nunito"/>
              </a:rPr>
              <a:t>Vergelijk de fouten van k_mean</a:t>
            </a:r>
            <a:br>
              <a:rPr lang="en" sz="1800">
                <a:latin typeface="Nunito"/>
                <a:ea typeface="Nunito"/>
                <a:cs typeface="Nunito"/>
                <a:sym typeface="Nunito"/>
              </a:rPr>
            </a:br>
            <a:endParaRPr sz="1800">
              <a:latin typeface="Nunito"/>
              <a:ea typeface="Nunito"/>
              <a:cs typeface="Nunito"/>
              <a:sym typeface="Nuni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Nunito"/>
              <a:buChar char="●"/>
            </a:pPr>
            <a:r>
              <a:rPr lang="en" sz="1800">
                <a:latin typeface="Nunito"/>
                <a:ea typeface="Nunito"/>
                <a:cs typeface="Nunito"/>
                <a:sym typeface="Nunito"/>
              </a:rPr>
              <a:t>Elbow Method</a:t>
            </a:r>
            <a:endParaRPr sz="1800">
              <a:latin typeface="Nunito"/>
              <a:ea typeface="Nunito"/>
              <a:cs typeface="Nunito"/>
              <a:sym typeface="Nuni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Nunito"/>
              <a:buChar char="●"/>
            </a:pPr>
            <a:r>
              <a:rPr lang="en" sz="1800">
                <a:latin typeface="Nunito"/>
                <a:ea typeface="Nunito"/>
                <a:cs typeface="Nunito"/>
                <a:sym typeface="Nunito"/>
              </a:rPr>
              <a:t>Silhouette Clustering Method</a:t>
            </a:r>
            <a:endParaRPr sz="1800">
              <a:latin typeface="Nunito"/>
              <a:ea typeface="Nunito"/>
              <a:cs typeface="Nunito"/>
              <a:sym typeface="Nuni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Nunito"/>
              <a:buChar char="●"/>
            </a:pPr>
            <a:r>
              <a:rPr lang="en" sz="1800">
                <a:latin typeface="Nunito"/>
                <a:ea typeface="Nunito"/>
                <a:cs typeface="Nunito"/>
                <a:sym typeface="Nunito"/>
              </a:rPr>
              <a:t>Weighted K_means</a:t>
            </a:r>
            <a:endParaRPr sz="1800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p57"/>
          <p:cNvSpPr txBox="1"/>
          <p:nvPr>
            <p:ph idx="4294967295" type="body"/>
          </p:nvPr>
        </p:nvSpPr>
        <p:spPr>
          <a:xfrm>
            <a:off x="1355225" y="727525"/>
            <a:ext cx="7030500" cy="90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/>
              <a:t>Optimal number of cluster</a:t>
            </a:r>
            <a:endParaRPr sz="1800"/>
          </a:p>
        </p:txBody>
      </p:sp>
      <p:sp>
        <p:nvSpPr>
          <p:cNvPr id="794" name="Google Shape;794;p57"/>
          <p:cNvSpPr/>
          <p:nvPr/>
        </p:nvSpPr>
        <p:spPr>
          <a:xfrm>
            <a:off x="1415425" y="1148775"/>
            <a:ext cx="4191000" cy="528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95" name="Google Shape;795;p57"/>
          <p:cNvGrpSpPr/>
          <p:nvPr/>
        </p:nvGrpSpPr>
        <p:grpSpPr>
          <a:xfrm>
            <a:off x="7861793" y="4071600"/>
            <a:ext cx="472234" cy="501150"/>
            <a:chOff x="7862050" y="4071600"/>
            <a:chExt cx="501150" cy="501150"/>
          </a:xfrm>
        </p:grpSpPr>
        <p:sp>
          <p:nvSpPr>
            <p:cNvPr id="796" name="Google Shape;796;p57"/>
            <p:cNvSpPr/>
            <p:nvPr/>
          </p:nvSpPr>
          <p:spPr>
            <a:xfrm>
              <a:off x="8311900" y="4071600"/>
              <a:ext cx="51300" cy="4938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57"/>
            <p:cNvSpPr/>
            <p:nvPr/>
          </p:nvSpPr>
          <p:spPr>
            <a:xfrm rot="-5400000">
              <a:off x="8083300" y="4300200"/>
              <a:ext cx="51300" cy="4938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98" name="Google Shape;798;p57"/>
          <p:cNvGrpSpPr/>
          <p:nvPr/>
        </p:nvGrpSpPr>
        <p:grpSpPr>
          <a:xfrm rot="10800000">
            <a:off x="643568" y="598575"/>
            <a:ext cx="472234" cy="501150"/>
            <a:chOff x="7862050" y="4071600"/>
            <a:chExt cx="501150" cy="501150"/>
          </a:xfrm>
        </p:grpSpPr>
        <p:sp>
          <p:nvSpPr>
            <p:cNvPr id="799" name="Google Shape;799;p57"/>
            <p:cNvSpPr/>
            <p:nvPr/>
          </p:nvSpPr>
          <p:spPr>
            <a:xfrm>
              <a:off x="8311900" y="4071600"/>
              <a:ext cx="51300" cy="4938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57"/>
            <p:cNvSpPr/>
            <p:nvPr/>
          </p:nvSpPr>
          <p:spPr>
            <a:xfrm rot="-5400000">
              <a:off x="8083300" y="4300200"/>
              <a:ext cx="51300" cy="4938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01" name="Google Shape;801;p57"/>
          <p:cNvSpPr txBox="1"/>
          <p:nvPr/>
        </p:nvSpPr>
        <p:spPr>
          <a:xfrm>
            <a:off x="643575" y="1572750"/>
            <a:ext cx="53781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Nunito"/>
                <a:ea typeface="Nunito"/>
                <a:cs typeface="Nunito"/>
                <a:sym typeface="Nunito"/>
              </a:rPr>
              <a:t>Vergelijk de fouten van k_mean</a:t>
            </a:r>
            <a:br>
              <a:rPr lang="en" sz="1800">
                <a:latin typeface="Nunito"/>
                <a:ea typeface="Nunito"/>
                <a:cs typeface="Nunito"/>
                <a:sym typeface="Nunito"/>
              </a:rPr>
            </a:br>
            <a:endParaRPr sz="1800">
              <a:latin typeface="Nunito"/>
              <a:ea typeface="Nunito"/>
              <a:cs typeface="Nunito"/>
              <a:sym typeface="Nuni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Nunito"/>
              <a:buChar char="●"/>
            </a:pPr>
            <a:r>
              <a:rPr lang="en" sz="1800">
                <a:latin typeface="Nunito"/>
                <a:ea typeface="Nunito"/>
                <a:cs typeface="Nunito"/>
                <a:sym typeface="Nunito"/>
              </a:rPr>
              <a:t>Elbow Method</a:t>
            </a:r>
            <a:endParaRPr sz="1800">
              <a:latin typeface="Nunito"/>
              <a:ea typeface="Nunito"/>
              <a:cs typeface="Nunito"/>
              <a:sym typeface="Nuni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Nunito"/>
              <a:buChar char="●"/>
            </a:pPr>
            <a:r>
              <a:rPr lang="en" sz="1800">
                <a:latin typeface="Nunito"/>
                <a:ea typeface="Nunito"/>
                <a:cs typeface="Nunito"/>
                <a:sym typeface="Nunito"/>
              </a:rPr>
              <a:t>Silhouette Clustering Method</a:t>
            </a:r>
            <a:endParaRPr sz="1800">
              <a:latin typeface="Nunito"/>
              <a:ea typeface="Nunito"/>
              <a:cs typeface="Nunito"/>
              <a:sym typeface="Nuni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Nunito"/>
              <a:buChar char="●"/>
            </a:pPr>
            <a:r>
              <a:rPr lang="en" sz="1800">
                <a:latin typeface="Nunito"/>
                <a:ea typeface="Nunito"/>
                <a:cs typeface="Nunito"/>
                <a:sym typeface="Nunito"/>
              </a:rPr>
              <a:t>Weighted K_means</a:t>
            </a:r>
            <a:endParaRPr sz="180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802" name="Google Shape;802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05800" y="1370275"/>
            <a:ext cx="3456005" cy="3202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p58"/>
          <p:cNvSpPr txBox="1"/>
          <p:nvPr>
            <p:ph idx="4294967295" type="body"/>
          </p:nvPr>
        </p:nvSpPr>
        <p:spPr>
          <a:xfrm>
            <a:off x="1355225" y="727525"/>
            <a:ext cx="7030500" cy="90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/>
              <a:t>Optimal number of cluster</a:t>
            </a:r>
            <a:endParaRPr sz="1800"/>
          </a:p>
        </p:txBody>
      </p:sp>
      <p:sp>
        <p:nvSpPr>
          <p:cNvPr id="808" name="Google Shape;808;p58"/>
          <p:cNvSpPr/>
          <p:nvPr/>
        </p:nvSpPr>
        <p:spPr>
          <a:xfrm>
            <a:off x="1415425" y="1148775"/>
            <a:ext cx="4191000" cy="528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9" name="Google Shape;809;p58"/>
          <p:cNvGrpSpPr/>
          <p:nvPr/>
        </p:nvGrpSpPr>
        <p:grpSpPr>
          <a:xfrm>
            <a:off x="7861793" y="4071600"/>
            <a:ext cx="472234" cy="501150"/>
            <a:chOff x="7862050" y="4071600"/>
            <a:chExt cx="501150" cy="501150"/>
          </a:xfrm>
        </p:grpSpPr>
        <p:sp>
          <p:nvSpPr>
            <p:cNvPr id="810" name="Google Shape;810;p58"/>
            <p:cNvSpPr/>
            <p:nvPr/>
          </p:nvSpPr>
          <p:spPr>
            <a:xfrm>
              <a:off x="8311900" y="4071600"/>
              <a:ext cx="51300" cy="4938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Google Shape;811;p58"/>
            <p:cNvSpPr/>
            <p:nvPr/>
          </p:nvSpPr>
          <p:spPr>
            <a:xfrm rot="-5400000">
              <a:off x="8083300" y="4300200"/>
              <a:ext cx="51300" cy="4938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12" name="Google Shape;812;p58"/>
          <p:cNvGrpSpPr/>
          <p:nvPr/>
        </p:nvGrpSpPr>
        <p:grpSpPr>
          <a:xfrm rot="10800000">
            <a:off x="643568" y="598575"/>
            <a:ext cx="472234" cy="501150"/>
            <a:chOff x="7862050" y="4071600"/>
            <a:chExt cx="501150" cy="501150"/>
          </a:xfrm>
        </p:grpSpPr>
        <p:sp>
          <p:nvSpPr>
            <p:cNvPr id="813" name="Google Shape;813;p58"/>
            <p:cNvSpPr/>
            <p:nvPr/>
          </p:nvSpPr>
          <p:spPr>
            <a:xfrm>
              <a:off x="8311900" y="4071600"/>
              <a:ext cx="51300" cy="4938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58"/>
            <p:cNvSpPr/>
            <p:nvPr/>
          </p:nvSpPr>
          <p:spPr>
            <a:xfrm rot="-5400000">
              <a:off x="8083300" y="4300200"/>
              <a:ext cx="51300" cy="4938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15" name="Google Shape;815;p58"/>
          <p:cNvSpPr txBox="1"/>
          <p:nvPr/>
        </p:nvSpPr>
        <p:spPr>
          <a:xfrm>
            <a:off x="643575" y="1572750"/>
            <a:ext cx="53781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Nunito"/>
                <a:ea typeface="Nunito"/>
                <a:cs typeface="Nunito"/>
                <a:sym typeface="Nunito"/>
              </a:rPr>
              <a:t>Vergelijk de fouten van k_mean</a:t>
            </a:r>
            <a:br>
              <a:rPr lang="en" sz="1800">
                <a:latin typeface="Nunito"/>
                <a:ea typeface="Nunito"/>
                <a:cs typeface="Nunito"/>
                <a:sym typeface="Nunito"/>
              </a:rPr>
            </a:br>
            <a:endParaRPr sz="1800">
              <a:latin typeface="Nunito"/>
              <a:ea typeface="Nunito"/>
              <a:cs typeface="Nunito"/>
              <a:sym typeface="Nuni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Nunito"/>
              <a:buChar char="●"/>
            </a:pPr>
            <a:r>
              <a:rPr lang="en" sz="1800">
                <a:latin typeface="Nunito"/>
                <a:ea typeface="Nunito"/>
                <a:cs typeface="Nunito"/>
                <a:sym typeface="Nunito"/>
              </a:rPr>
              <a:t>Elbow Method</a:t>
            </a:r>
            <a:endParaRPr sz="1800">
              <a:latin typeface="Nunito"/>
              <a:ea typeface="Nunito"/>
              <a:cs typeface="Nunito"/>
              <a:sym typeface="Nuni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Nunito"/>
              <a:buChar char="●"/>
            </a:pPr>
            <a:r>
              <a:rPr lang="en" sz="1800">
                <a:latin typeface="Nunito"/>
                <a:ea typeface="Nunito"/>
                <a:cs typeface="Nunito"/>
                <a:sym typeface="Nunito"/>
              </a:rPr>
              <a:t>Silhouette Clustering Method</a:t>
            </a:r>
            <a:endParaRPr sz="1800">
              <a:latin typeface="Nunito"/>
              <a:ea typeface="Nunito"/>
              <a:cs typeface="Nunito"/>
              <a:sym typeface="Nuni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Nunito"/>
              <a:buChar char="●"/>
            </a:pPr>
            <a:r>
              <a:rPr lang="en" sz="1800">
                <a:latin typeface="Nunito"/>
                <a:ea typeface="Nunito"/>
                <a:cs typeface="Nunito"/>
                <a:sym typeface="Nunito"/>
              </a:rPr>
              <a:t>Weighted K_means</a:t>
            </a:r>
            <a:endParaRPr sz="180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816" name="Google Shape;816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05800" y="1370275"/>
            <a:ext cx="3456005" cy="3202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17" name="Google Shape;817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50041" y="1370275"/>
            <a:ext cx="3611759" cy="320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p59"/>
          <p:cNvSpPr txBox="1"/>
          <p:nvPr>
            <p:ph idx="4294967295" type="body"/>
          </p:nvPr>
        </p:nvSpPr>
        <p:spPr>
          <a:xfrm>
            <a:off x="1355225" y="727525"/>
            <a:ext cx="7030500" cy="90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/>
              <a:t>Analyse</a:t>
            </a:r>
            <a:r>
              <a:rPr lang="en" sz="1800"/>
              <a:t> deel D</a:t>
            </a:r>
            <a:endParaRPr sz="1800"/>
          </a:p>
        </p:txBody>
      </p:sp>
      <p:sp>
        <p:nvSpPr>
          <p:cNvPr id="823" name="Google Shape;823;p59"/>
          <p:cNvSpPr/>
          <p:nvPr/>
        </p:nvSpPr>
        <p:spPr>
          <a:xfrm>
            <a:off x="1415425" y="1148775"/>
            <a:ext cx="4191000" cy="528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24" name="Google Shape;824;p59"/>
          <p:cNvGrpSpPr/>
          <p:nvPr/>
        </p:nvGrpSpPr>
        <p:grpSpPr>
          <a:xfrm>
            <a:off x="7861793" y="4071600"/>
            <a:ext cx="472234" cy="501150"/>
            <a:chOff x="7862050" y="4071600"/>
            <a:chExt cx="501150" cy="501150"/>
          </a:xfrm>
        </p:grpSpPr>
        <p:sp>
          <p:nvSpPr>
            <p:cNvPr id="825" name="Google Shape;825;p59"/>
            <p:cNvSpPr/>
            <p:nvPr/>
          </p:nvSpPr>
          <p:spPr>
            <a:xfrm>
              <a:off x="8311900" y="4071600"/>
              <a:ext cx="51300" cy="4938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59"/>
            <p:cNvSpPr/>
            <p:nvPr/>
          </p:nvSpPr>
          <p:spPr>
            <a:xfrm rot="-5400000">
              <a:off x="8083300" y="4300200"/>
              <a:ext cx="51300" cy="4938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27" name="Google Shape;827;p59"/>
          <p:cNvGrpSpPr/>
          <p:nvPr/>
        </p:nvGrpSpPr>
        <p:grpSpPr>
          <a:xfrm rot="10800000">
            <a:off x="643568" y="598575"/>
            <a:ext cx="472234" cy="501150"/>
            <a:chOff x="7862050" y="4071600"/>
            <a:chExt cx="501150" cy="501150"/>
          </a:xfrm>
        </p:grpSpPr>
        <p:sp>
          <p:nvSpPr>
            <p:cNvPr id="828" name="Google Shape;828;p59"/>
            <p:cNvSpPr/>
            <p:nvPr/>
          </p:nvSpPr>
          <p:spPr>
            <a:xfrm>
              <a:off x="8311900" y="4071600"/>
              <a:ext cx="51300" cy="4938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p59"/>
            <p:cNvSpPr/>
            <p:nvPr/>
          </p:nvSpPr>
          <p:spPr>
            <a:xfrm rot="-5400000">
              <a:off x="8083300" y="4300200"/>
              <a:ext cx="51300" cy="4938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aphicFrame>
        <p:nvGraphicFramePr>
          <p:cNvPr id="830" name="Google Shape;830;p59"/>
          <p:cNvGraphicFramePr/>
          <p:nvPr/>
        </p:nvGraphicFramePr>
        <p:xfrm>
          <a:off x="4572000" y="2000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{3BB028DE-AC0E-430D-8D4F-5139561E8529}</a:tableStyleId>
              </a:tblPr>
              <a:tblGrid>
                <a:gridCol w="1206500"/>
                <a:gridCol w="1206500"/>
                <a:gridCol w="1206500"/>
              </a:tblGrid>
              <a:tr h="6014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Capacity 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Cost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6014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Immerse I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450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900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6014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Immerse II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900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1350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6014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Immerse III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1800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1800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831" name="Google Shape;831;p59"/>
          <p:cNvSpPr txBox="1"/>
          <p:nvPr/>
        </p:nvSpPr>
        <p:spPr>
          <a:xfrm>
            <a:off x="740675" y="17032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Nunito"/>
                <a:ea typeface="Nunito"/>
                <a:cs typeface="Nunito"/>
                <a:sym typeface="Nunito"/>
              </a:rPr>
              <a:t>Alle huizen samen hebben een capaciteit van 7500</a:t>
            </a:r>
            <a:endParaRPr sz="18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Nunito"/>
                <a:ea typeface="Nunito"/>
                <a:cs typeface="Nunito"/>
                <a:sym typeface="Nunito"/>
              </a:rPr>
              <a:t>Aantal batterijen ligt tussen 5 en 9</a:t>
            </a:r>
            <a:br>
              <a:rPr lang="en" sz="1800">
                <a:latin typeface="Nunito"/>
                <a:ea typeface="Nunito"/>
                <a:cs typeface="Nunito"/>
                <a:sym typeface="Nunito"/>
              </a:rPr>
            </a:b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60"/>
          <p:cNvSpPr txBox="1"/>
          <p:nvPr>
            <p:ph idx="4294967295" type="body"/>
          </p:nvPr>
        </p:nvSpPr>
        <p:spPr>
          <a:xfrm>
            <a:off x="1355225" y="727525"/>
            <a:ext cx="7030500" cy="90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/>
              <a:t>Recept</a:t>
            </a:r>
            <a:r>
              <a:rPr lang="en" sz="1800"/>
              <a:t> voor deel D</a:t>
            </a:r>
            <a:endParaRPr sz="1800"/>
          </a:p>
        </p:txBody>
      </p:sp>
      <p:sp>
        <p:nvSpPr>
          <p:cNvPr id="837" name="Google Shape;837;p60"/>
          <p:cNvSpPr/>
          <p:nvPr/>
        </p:nvSpPr>
        <p:spPr>
          <a:xfrm>
            <a:off x="1415425" y="1148775"/>
            <a:ext cx="4191000" cy="528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38" name="Google Shape;838;p60"/>
          <p:cNvGrpSpPr/>
          <p:nvPr/>
        </p:nvGrpSpPr>
        <p:grpSpPr>
          <a:xfrm>
            <a:off x="7861793" y="4071600"/>
            <a:ext cx="472234" cy="501150"/>
            <a:chOff x="7862050" y="4071600"/>
            <a:chExt cx="501150" cy="501150"/>
          </a:xfrm>
        </p:grpSpPr>
        <p:sp>
          <p:nvSpPr>
            <p:cNvPr id="839" name="Google Shape;839;p60"/>
            <p:cNvSpPr/>
            <p:nvPr/>
          </p:nvSpPr>
          <p:spPr>
            <a:xfrm>
              <a:off x="8311900" y="4071600"/>
              <a:ext cx="51300" cy="4938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p60"/>
            <p:cNvSpPr/>
            <p:nvPr/>
          </p:nvSpPr>
          <p:spPr>
            <a:xfrm rot="-5400000">
              <a:off x="8083300" y="4300200"/>
              <a:ext cx="51300" cy="4938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41" name="Google Shape;841;p60"/>
          <p:cNvGrpSpPr/>
          <p:nvPr/>
        </p:nvGrpSpPr>
        <p:grpSpPr>
          <a:xfrm rot="10800000">
            <a:off x="643568" y="598575"/>
            <a:ext cx="472234" cy="501150"/>
            <a:chOff x="7862050" y="4071600"/>
            <a:chExt cx="501150" cy="501150"/>
          </a:xfrm>
        </p:grpSpPr>
        <p:sp>
          <p:nvSpPr>
            <p:cNvPr id="842" name="Google Shape;842;p60"/>
            <p:cNvSpPr/>
            <p:nvPr/>
          </p:nvSpPr>
          <p:spPr>
            <a:xfrm>
              <a:off x="8311900" y="4071600"/>
              <a:ext cx="51300" cy="4938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" name="Google Shape;843;p60"/>
            <p:cNvSpPr/>
            <p:nvPr/>
          </p:nvSpPr>
          <p:spPr>
            <a:xfrm rot="-5400000">
              <a:off x="8083300" y="4300200"/>
              <a:ext cx="51300" cy="4938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4" name="Google Shape;844;p60"/>
          <p:cNvSpPr txBox="1"/>
          <p:nvPr/>
        </p:nvSpPr>
        <p:spPr>
          <a:xfrm>
            <a:off x="1355225" y="1636225"/>
            <a:ext cx="5352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Nunito"/>
              <a:buAutoNum type="arabicPeriod"/>
            </a:pPr>
            <a:r>
              <a:rPr lang="en" sz="1800">
                <a:latin typeface="Nunito"/>
                <a:ea typeface="Nunito"/>
                <a:cs typeface="Nunito"/>
                <a:sym typeface="Nunito"/>
              </a:rPr>
              <a:t>Bepaal de aantal clusters</a:t>
            </a:r>
            <a:br>
              <a:rPr lang="en" sz="1800">
                <a:latin typeface="Nunito"/>
                <a:ea typeface="Nunito"/>
                <a:cs typeface="Nunito"/>
                <a:sym typeface="Nunito"/>
              </a:rPr>
            </a:br>
            <a:endParaRPr sz="1800">
              <a:latin typeface="Nunito"/>
              <a:ea typeface="Nunito"/>
              <a:cs typeface="Nunito"/>
              <a:sym typeface="Nuni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Nunito"/>
              <a:buAutoNum type="arabicPeriod"/>
            </a:pPr>
            <a:r>
              <a:rPr lang="en" sz="1800">
                <a:latin typeface="Nunito"/>
                <a:ea typeface="Nunito"/>
                <a:cs typeface="Nunito"/>
                <a:sym typeface="Nunito"/>
              </a:rPr>
              <a:t>Bepaal positie van batterijen met K_means voor de grootste batterij</a:t>
            </a:r>
            <a:br>
              <a:rPr lang="en" sz="1800">
                <a:latin typeface="Nunito"/>
                <a:ea typeface="Nunito"/>
                <a:cs typeface="Nunito"/>
                <a:sym typeface="Nunito"/>
              </a:rPr>
            </a:br>
            <a:endParaRPr sz="1800">
              <a:latin typeface="Nunito"/>
              <a:ea typeface="Nunito"/>
              <a:cs typeface="Nunito"/>
              <a:sym typeface="Nuni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Nunito"/>
              <a:buAutoNum type="arabicPeriod"/>
            </a:pPr>
            <a:r>
              <a:rPr lang="en" sz="1800">
                <a:latin typeface="Nunito"/>
                <a:ea typeface="Nunito"/>
                <a:cs typeface="Nunito"/>
                <a:sym typeface="Nunito"/>
              </a:rPr>
              <a:t>Loop af naar kleinere batterijen  </a:t>
            </a:r>
            <a:br>
              <a:rPr lang="en" sz="1800">
                <a:latin typeface="Nunito"/>
                <a:ea typeface="Nunito"/>
                <a:cs typeface="Nunito"/>
                <a:sym typeface="Nunito"/>
              </a:rPr>
            </a:br>
            <a:r>
              <a:rPr lang="en" sz="1800">
                <a:latin typeface="Nunito"/>
                <a:ea typeface="Nunito"/>
                <a:cs typeface="Nunito"/>
                <a:sym typeface="Nunito"/>
              </a:rPr>
              <a:t> </a:t>
            </a:r>
            <a:endParaRPr sz="1800">
              <a:latin typeface="Nunito"/>
              <a:ea typeface="Nunito"/>
              <a:cs typeface="Nunito"/>
              <a:sym typeface="Nuni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Nunito"/>
              <a:buAutoNum type="arabicPeriod"/>
            </a:pPr>
            <a:r>
              <a:rPr lang="en" sz="1800">
                <a:latin typeface="Nunito"/>
                <a:ea typeface="Nunito"/>
                <a:cs typeface="Nunito"/>
                <a:sym typeface="Nunito"/>
              </a:rPr>
              <a:t>Greedy + Hill Climber</a:t>
            </a:r>
            <a:endParaRPr sz="1800">
              <a:latin typeface="Nunito"/>
              <a:ea typeface="Nunito"/>
              <a:cs typeface="Nunito"/>
              <a:sym typeface="Nuni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34343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61"/>
          <p:cNvSpPr txBox="1"/>
          <p:nvPr>
            <p:ph idx="4294967295" type="body"/>
          </p:nvPr>
        </p:nvSpPr>
        <p:spPr>
          <a:xfrm>
            <a:off x="1355225" y="727525"/>
            <a:ext cx="7030500" cy="90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/>
              <a:t>Recept voor deel D</a:t>
            </a:r>
            <a:endParaRPr sz="1800"/>
          </a:p>
        </p:txBody>
      </p:sp>
      <p:sp>
        <p:nvSpPr>
          <p:cNvPr id="850" name="Google Shape;850;p61"/>
          <p:cNvSpPr/>
          <p:nvPr/>
        </p:nvSpPr>
        <p:spPr>
          <a:xfrm>
            <a:off x="1415425" y="1148775"/>
            <a:ext cx="4191000" cy="528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1" name="Google Shape;851;p61"/>
          <p:cNvGrpSpPr/>
          <p:nvPr/>
        </p:nvGrpSpPr>
        <p:grpSpPr>
          <a:xfrm>
            <a:off x="7861793" y="4071600"/>
            <a:ext cx="472234" cy="501150"/>
            <a:chOff x="7862050" y="4071600"/>
            <a:chExt cx="501150" cy="501150"/>
          </a:xfrm>
        </p:grpSpPr>
        <p:sp>
          <p:nvSpPr>
            <p:cNvPr id="852" name="Google Shape;852;p61"/>
            <p:cNvSpPr/>
            <p:nvPr/>
          </p:nvSpPr>
          <p:spPr>
            <a:xfrm>
              <a:off x="8311900" y="4071600"/>
              <a:ext cx="51300" cy="4938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61"/>
            <p:cNvSpPr/>
            <p:nvPr/>
          </p:nvSpPr>
          <p:spPr>
            <a:xfrm rot="-5400000">
              <a:off x="8083300" y="4300200"/>
              <a:ext cx="51300" cy="4938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54" name="Google Shape;854;p61"/>
          <p:cNvGrpSpPr/>
          <p:nvPr/>
        </p:nvGrpSpPr>
        <p:grpSpPr>
          <a:xfrm rot="10800000">
            <a:off x="643568" y="598575"/>
            <a:ext cx="472234" cy="501150"/>
            <a:chOff x="7862050" y="4071600"/>
            <a:chExt cx="501150" cy="501150"/>
          </a:xfrm>
        </p:grpSpPr>
        <p:sp>
          <p:nvSpPr>
            <p:cNvPr id="855" name="Google Shape;855;p61"/>
            <p:cNvSpPr/>
            <p:nvPr/>
          </p:nvSpPr>
          <p:spPr>
            <a:xfrm>
              <a:off x="8311900" y="4071600"/>
              <a:ext cx="51300" cy="4938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61"/>
            <p:cNvSpPr/>
            <p:nvPr/>
          </p:nvSpPr>
          <p:spPr>
            <a:xfrm rot="-5400000">
              <a:off x="8083300" y="4300200"/>
              <a:ext cx="51300" cy="4938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857" name="Google Shape;857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18199"/>
            <a:ext cx="4572001" cy="394807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858" name="Google Shape;858;p61"/>
          <p:cNvGraphicFramePr/>
          <p:nvPr/>
        </p:nvGraphicFramePr>
        <p:xfrm>
          <a:off x="4572000" y="2000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{3BB028DE-AC0E-430D-8D4F-5139561E8529}</a:tableStyleId>
              </a:tblPr>
              <a:tblGrid>
                <a:gridCol w="1206500"/>
                <a:gridCol w="1206500"/>
                <a:gridCol w="1206500"/>
              </a:tblGrid>
              <a:tr h="6014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Capacity 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Cost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6014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Immerse I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450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900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6014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/>
                        <a:t>Immerse II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900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1350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6014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/>
                        <a:t>Immerse III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1800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1800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17"/>
          <p:cNvSpPr txBox="1"/>
          <p:nvPr>
            <p:ph idx="4294967295"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Opties vergelijken</a:t>
            </a:r>
            <a:endParaRPr/>
          </a:p>
        </p:txBody>
      </p:sp>
      <p:sp>
        <p:nvSpPr>
          <p:cNvPr id="328" name="Google Shape;328;p17"/>
          <p:cNvSpPr txBox="1"/>
          <p:nvPr>
            <p:ph idx="4294967295" type="body"/>
          </p:nvPr>
        </p:nvSpPr>
        <p:spPr>
          <a:xfrm>
            <a:off x="894975" y="1990050"/>
            <a:ext cx="53493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highlight>
                  <a:srgbClr val="FFFFFF"/>
                </a:highlight>
              </a:rPr>
              <a:t>Beste oplossing is degene met de laagste kosten.</a:t>
            </a:r>
            <a:endParaRPr sz="14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000000"/>
                </a:solidFill>
                <a:highlight>
                  <a:srgbClr val="FFFFFF"/>
                </a:highlight>
              </a:rPr>
              <a:t>Kosten functie:</a:t>
            </a:r>
            <a:endParaRPr b="1" sz="14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40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i="1" lang="en" sz="1400">
                <a:solidFill>
                  <a:srgbClr val="000000"/>
                </a:solidFill>
                <a:highlight>
                  <a:srgbClr val="FFFFFF"/>
                </a:highlight>
              </a:rPr>
              <a:t>f</a:t>
            </a:r>
            <a:r>
              <a:rPr lang="en" sz="1400">
                <a:solidFill>
                  <a:srgbClr val="000000"/>
                </a:solidFill>
                <a:highlight>
                  <a:srgbClr val="FFFFFF"/>
                </a:highlight>
              </a:rPr>
              <a:t>(</a:t>
            </a:r>
            <a:r>
              <a:rPr i="1" lang="en" sz="1400">
                <a:solidFill>
                  <a:srgbClr val="000000"/>
                </a:solidFill>
                <a:highlight>
                  <a:srgbClr val="FFFFFF"/>
                </a:highlight>
              </a:rPr>
              <a:t>b</a:t>
            </a:r>
            <a:r>
              <a:rPr lang="en" sz="1400">
                <a:solidFill>
                  <a:srgbClr val="000000"/>
                </a:solidFill>
                <a:highlight>
                  <a:srgbClr val="FFFFFF"/>
                </a:highlight>
              </a:rPr>
              <a:t>,</a:t>
            </a:r>
            <a:r>
              <a:rPr i="1" lang="en" sz="1400">
                <a:solidFill>
                  <a:srgbClr val="000000"/>
                </a:solidFill>
                <a:highlight>
                  <a:srgbClr val="FFFFFF"/>
                </a:highlight>
              </a:rPr>
              <a:t>g</a:t>
            </a:r>
            <a:r>
              <a:rPr lang="en" sz="1400">
                <a:solidFill>
                  <a:srgbClr val="000000"/>
                </a:solidFill>
                <a:highlight>
                  <a:srgbClr val="FFFFFF"/>
                </a:highlight>
              </a:rPr>
              <a:t>) = 5000</a:t>
            </a:r>
            <a:r>
              <a:rPr i="1" lang="en" sz="1400">
                <a:solidFill>
                  <a:srgbClr val="000000"/>
                </a:solidFill>
                <a:highlight>
                  <a:srgbClr val="FFFFFF"/>
                </a:highlight>
              </a:rPr>
              <a:t>b</a:t>
            </a:r>
            <a:r>
              <a:rPr lang="en" sz="1400">
                <a:solidFill>
                  <a:srgbClr val="000000"/>
                </a:solidFill>
                <a:highlight>
                  <a:srgbClr val="FFFFFF"/>
                </a:highlight>
              </a:rPr>
              <a:t> + 9g</a:t>
            </a:r>
            <a:br>
              <a:rPr lang="en" sz="1400">
                <a:solidFill>
                  <a:srgbClr val="000000"/>
                </a:solidFill>
                <a:highlight>
                  <a:srgbClr val="FFFFFF"/>
                </a:highlight>
              </a:rPr>
            </a:br>
            <a:endParaRPr sz="1400">
              <a:solidFill>
                <a:srgbClr val="000000"/>
              </a:solidFill>
              <a:highlight>
                <a:srgbClr val="FFFFFF"/>
              </a:highlight>
            </a:endParaRPr>
          </a:p>
        </p:txBody>
      </p:sp>
      <p:sp>
        <p:nvSpPr>
          <p:cNvPr id="329" name="Google Shape;329;p17"/>
          <p:cNvSpPr/>
          <p:nvPr/>
        </p:nvSpPr>
        <p:spPr>
          <a:xfrm>
            <a:off x="1415425" y="1148775"/>
            <a:ext cx="4191000" cy="528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0" name="Google Shape;330;p17"/>
          <p:cNvGrpSpPr/>
          <p:nvPr/>
        </p:nvGrpSpPr>
        <p:grpSpPr>
          <a:xfrm>
            <a:off x="7861793" y="4071600"/>
            <a:ext cx="472234" cy="501150"/>
            <a:chOff x="7862050" y="4071600"/>
            <a:chExt cx="501150" cy="501150"/>
          </a:xfrm>
        </p:grpSpPr>
        <p:sp>
          <p:nvSpPr>
            <p:cNvPr id="331" name="Google Shape;331;p17"/>
            <p:cNvSpPr/>
            <p:nvPr/>
          </p:nvSpPr>
          <p:spPr>
            <a:xfrm>
              <a:off x="8311900" y="4071600"/>
              <a:ext cx="51300" cy="4938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17"/>
            <p:cNvSpPr/>
            <p:nvPr/>
          </p:nvSpPr>
          <p:spPr>
            <a:xfrm rot="-5400000">
              <a:off x="8083300" y="4300200"/>
              <a:ext cx="51300" cy="4938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3" name="Google Shape;333;p17"/>
          <p:cNvGrpSpPr/>
          <p:nvPr/>
        </p:nvGrpSpPr>
        <p:grpSpPr>
          <a:xfrm rot="10800000">
            <a:off x="643568" y="598575"/>
            <a:ext cx="472234" cy="501150"/>
            <a:chOff x="7862050" y="4071600"/>
            <a:chExt cx="501150" cy="501150"/>
          </a:xfrm>
        </p:grpSpPr>
        <p:sp>
          <p:nvSpPr>
            <p:cNvPr id="334" name="Google Shape;334;p17"/>
            <p:cNvSpPr/>
            <p:nvPr/>
          </p:nvSpPr>
          <p:spPr>
            <a:xfrm>
              <a:off x="8311900" y="4071600"/>
              <a:ext cx="51300" cy="4938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17"/>
            <p:cNvSpPr/>
            <p:nvPr/>
          </p:nvSpPr>
          <p:spPr>
            <a:xfrm rot="-5400000">
              <a:off x="8083300" y="4300200"/>
              <a:ext cx="51300" cy="4938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2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p62"/>
          <p:cNvSpPr txBox="1"/>
          <p:nvPr>
            <p:ph idx="4294967295" type="body"/>
          </p:nvPr>
        </p:nvSpPr>
        <p:spPr>
          <a:xfrm>
            <a:off x="1355225" y="727525"/>
            <a:ext cx="7030500" cy="90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/>
              <a:t>Gebruik de grootste batterij</a:t>
            </a:r>
            <a:endParaRPr sz="1800"/>
          </a:p>
        </p:txBody>
      </p:sp>
      <p:sp>
        <p:nvSpPr>
          <p:cNvPr id="864" name="Google Shape;864;p62"/>
          <p:cNvSpPr/>
          <p:nvPr/>
        </p:nvSpPr>
        <p:spPr>
          <a:xfrm>
            <a:off x="1415425" y="1148775"/>
            <a:ext cx="4191000" cy="528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65" name="Google Shape;865;p62"/>
          <p:cNvGrpSpPr/>
          <p:nvPr/>
        </p:nvGrpSpPr>
        <p:grpSpPr>
          <a:xfrm>
            <a:off x="7861793" y="4071600"/>
            <a:ext cx="472234" cy="501150"/>
            <a:chOff x="7862050" y="4071600"/>
            <a:chExt cx="501150" cy="501150"/>
          </a:xfrm>
        </p:grpSpPr>
        <p:sp>
          <p:nvSpPr>
            <p:cNvPr id="866" name="Google Shape;866;p62"/>
            <p:cNvSpPr/>
            <p:nvPr/>
          </p:nvSpPr>
          <p:spPr>
            <a:xfrm>
              <a:off x="8311900" y="4071600"/>
              <a:ext cx="51300" cy="4938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62"/>
            <p:cNvSpPr/>
            <p:nvPr/>
          </p:nvSpPr>
          <p:spPr>
            <a:xfrm rot="-5400000">
              <a:off x="8083300" y="4300200"/>
              <a:ext cx="51300" cy="4938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68" name="Google Shape;868;p62"/>
          <p:cNvGrpSpPr/>
          <p:nvPr/>
        </p:nvGrpSpPr>
        <p:grpSpPr>
          <a:xfrm rot="10800000">
            <a:off x="643568" y="598575"/>
            <a:ext cx="472234" cy="501150"/>
            <a:chOff x="7862050" y="4071600"/>
            <a:chExt cx="501150" cy="501150"/>
          </a:xfrm>
        </p:grpSpPr>
        <p:sp>
          <p:nvSpPr>
            <p:cNvPr id="869" name="Google Shape;869;p62"/>
            <p:cNvSpPr/>
            <p:nvPr/>
          </p:nvSpPr>
          <p:spPr>
            <a:xfrm>
              <a:off x="8311900" y="4071600"/>
              <a:ext cx="51300" cy="4938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62"/>
            <p:cNvSpPr/>
            <p:nvPr/>
          </p:nvSpPr>
          <p:spPr>
            <a:xfrm rot="-5400000">
              <a:off x="8083300" y="4300200"/>
              <a:ext cx="51300" cy="4938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871" name="Google Shape;871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18199"/>
            <a:ext cx="4572001" cy="394807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872" name="Google Shape;872;p62"/>
          <p:cNvGraphicFramePr/>
          <p:nvPr/>
        </p:nvGraphicFramePr>
        <p:xfrm>
          <a:off x="4572000" y="2000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{3BB028DE-AC0E-430D-8D4F-5139561E8529}</a:tableStyleId>
              </a:tblPr>
              <a:tblGrid>
                <a:gridCol w="1206500"/>
                <a:gridCol w="1206500"/>
                <a:gridCol w="1206500"/>
              </a:tblGrid>
              <a:tr h="6014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Capacity 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Cost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6014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Immerse I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450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900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6014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Immerse II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900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1350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6014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Immerse III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1800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1800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873" name="Google Shape;873;p62"/>
          <p:cNvSpPr txBox="1"/>
          <p:nvPr/>
        </p:nvSpPr>
        <p:spPr>
          <a:xfrm>
            <a:off x="1162425" y="2075925"/>
            <a:ext cx="1028700" cy="2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1800</a:t>
            </a:r>
            <a:endParaRPr b="1"/>
          </a:p>
        </p:txBody>
      </p:sp>
      <p:sp>
        <p:nvSpPr>
          <p:cNvPr id="874" name="Google Shape;874;p62"/>
          <p:cNvSpPr txBox="1"/>
          <p:nvPr/>
        </p:nvSpPr>
        <p:spPr>
          <a:xfrm>
            <a:off x="1208400" y="2796125"/>
            <a:ext cx="1028700" cy="2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1800</a:t>
            </a:r>
            <a:endParaRPr b="1"/>
          </a:p>
        </p:txBody>
      </p:sp>
      <p:sp>
        <p:nvSpPr>
          <p:cNvPr id="875" name="Google Shape;875;p62"/>
          <p:cNvSpPr txBox="1"/>
          <p:nvPr/>
        </p:nvSpPr>
        <p:spPr>
          <a:xfrm>
            <a:off x="2876575" y="2356425"/>
            <a:ext cx="1028700" cy="2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1800</a:t>
            </a:r>
            <a:endParaRPr b="1"/>
          </a:p>
        </p:txBody>
      </p:sp>
      <p:sp>
        <p:nvSpPr>
          <p:cNvPr id="876" name="Google Shape;876;p62"/>
          <p:cNvSpPr txBox="1"/>
          <p:nvPr/>
        </p:nvSpPr>
        <p:spPr>
          <a:xfrm>
            <a:off x="1162425" y="3464875"/>
            <a:ext cx="1028700" cy="2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1800</a:t>
            </a:r>
            <a:endParaRPr b="1"/>
          </a:p>
        </p:txBody>
      </p:sp>
      <p:sp>
        <p:nvSpPr>
          <p:cNvPr id="877" name="Google Shape;877;p62"/>
          <p:cNvSpPr txBox="1"/>
          <p:nvPr/>
        </p:nvSpPr>
        <p:spPr>
          <a:xfrm>
            <a:off x="1162425" y="4236525"/>
            <a:ext cx="1028700" cy="2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1800</a:t>
            </a:r>
            <a:endParaRPr b="1"/>
          </a:p>
        </p:txBody>
      </p:sp>
      <p:sp>
        <p:nvSpPr>
          <p:cNvPr id="878" name="Google Shape;878;p62"/>
          <p:cNvSpPr txBox="1"/>
          <p:nvPr/>
        </p:nvSpPr>
        <p:spPr>
          <a:xfrm>
            <a:off x="2788550" y="3956025"/>
            <a:ext cx="1028700" cy="2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1800</a:t>
            </a:r>
            <a:endParaRPr b="1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2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p63"/>
          <p:cNvSpPr txBox="1"/>
          <p:nvPr>
            <p:ph idx="4294967295" type="body"/>
          </p:nvPr>
        </p:nvSpPr>
        <p:spPr>
          <a:xfrm>
            <a:off x="1355225" y="727525"/>
            <a:ext cx="7030500" cy="90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/>
              <a:t>Gebruik de grootste batterij</a:t>
            </a:r>
            <a:endParaRPr sz="1800"/>
          </a:p>
        </p:txBody>
      </p:sp>
      <p:sp>
        <p:nvSpPr>
          <p:cNvPr id="884" name="Google Shape;884;p63"/>
          <p:cNvSpPr/>
          <p:nvPr/>
        </p:nvSpPr>
        <p:spPr>
          <a:xfrm>
            <a:off x="1415425" y="1148775"/>
            <a:ext cx="4191000" cy="528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85" name="Google Shape;885;p63"/>
          <p:cNvGrpSpPr/>
          <p:nvPr/>
        </p:nvGrpSpPr>
        <p:grpSpPr>
          <a:xfrm>
            <a:off x="7861793" y="4071600"/>
            <a:ext cx="472234" cy="501150"/>
            <a:chOff x="7862050" y="4071600"/>
            <a:chExt cx="501150" cy="501150"/>
          </a:xfrm>
        </p:grpSpPr>
        <p:sp>
          <p:nvSpPr>
            <p:cNvPr id="886" name="Google Shape;886;p63"/>
            <p:cNvSpPr/>
            <p:nvPr/>
          </p:nvSpPr>
          <p:spPr>
            <a:xfrm>
              <a:off x="8311900" y="4071600"/>
              <a:ext cx="51300" cy="4938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" name="Google Shape;887;p63"/>
            <p:cNvSpPr/>
            <p:nvPr/>
          </p:nvSpPr>
          <p:spPr>
            <a:xfrm rot="-5400000">
              <a:off x="8083300" y="4300200"/>
              <a:ext cx="51300" cy="4938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88" name="Google Shape;888;p63"/>
          <p:cNvGrpSpPr/>
          <p:nvPr/>
        </p:nvGrpSpPr>
        <p:grpSpPr>
          <a:xfrm rot="10800000">
            <a:off x="643568" y="598575"/>
            <a:ext cx="472234" cy="501150"/>
            <a:chOff x="7862050" y="4071600"/>
            <a:chExt cx="501150" cy="501150"/>
          </a:xfrm>
        </p:grpSpPr>
        <p:sp>
          <p:nvSpPr>
            <p:cNvPr id="889" name="Google Shape;889;p63"/>
            <p:cNvSpPr/>
            <p:nvPr/>
          </p:nvSpPr>
          <p:spPr>
            <a:xfrm>
              <a:off x="8311900" y="4071600"/>
              <a:ext cx="51300" cy="4938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" name="Google Shape;890;p63"/>
            <p:cNvSpPr/>
            <p:nvPr/>
          </p:nvSpPr>
          <p:spPr>
            <a:xfrm rot="-5400000">
              <a:off x="8083300" y="4300200"/>
              <a:ext cx="51300" cy="4938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891" name="Google Shape;891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18199"/>
            <a:ext cx="4572001" cy="394807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892" name="Google Shape;892;p63"/>
          <p:cNvGraphicFramePr/>
          <p:nvPr/>
        </p:nvGraphicFramePr>
        <p:xfrm>
          <a:off x="4572000" y="2000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{3BB028DE-AC0E-430D-8D4F-5139561E8529}</a:tableStyleId>
              </a:tblPr>
              <a:tblGrid>
                <a:gridCol w="1206500"/>
                <a:gridCol w="1206500"/>
                <a:gridCol w="1206500"/>
              </a:tblGrid>
              <a:tr h="6014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Capacity 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Cost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6014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Immerse I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450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900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6014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Immerse II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900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1350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6014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Immerse III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1800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1800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893" name="Google Shape;893;p63"/>
          <p:cNvSpPr txBox="1"/>
          <p:nvPr/>
        </p:nvSpPr>
        <p:spPr>
          <a:xfrm>
            <a:off x="1162425" y="2075925"/>
            <a:ext cx="1028700" cy="2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1800</a:t>
            </a:r>
            <a:endParaRPr b="1"/>
          </a:p>
        </p:txBody>
      </p:sp>
      <p:sp>
        <p:nvSpPr>
          <p:cNvPr id="894" name="Google Shape;894;p63"/>
          <p:cNvSpPr txBox="1"/>
          <p:nvPr/>
        </p:nvSpPr>
        <p:spPr>
          <a:xfrm>
            <a:off x="1208400" y="2796125"/>
            <a:ext cx="1028700" cy="2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6AA84F"/>
                </a:solidFill>
              </a:rPr>
              <a:t>900</a:t>
            </a:r>
            <a:endParaRPr b="1">
              <a:solidFill>
                <a:srgbClr val="6AA84F"/>
              </a:solidFill>
            </a:endParaRPr>
          </a:p>
        </p:txBody>
      </p:sp>
      <p:sp>
        <p:nvSpPr>
          <p:cNvPr id="895" name="Google Shape;895;p63"/>
          <p:cNvSpPr txBox="1"/>
          <p:nvPr/>
        </p:nvSpPr>
        <p:spPr>
          <a:xfrm>
            <a:off x="2876575" y="2356425"/>
            <a:ext cx="1028700" cy="2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1800</a:t>
            </a:r>
            <a:endParaRPr b="1"/>
          </a:p>
        </p:txBody>
      </p:sp>
      <p:sp>
        <p:nvSpPr>
          <p:cNvPr id="896" name="Google Shape;896;p63"/>
          <p:cNvSpPr txBox="1"/>
          <p:nvPr/>
        </p:nvSpPr>
        <p:spPr>
          <a:xfrm>
            <a:off x="1162425" y="3464875"/>
            <a:ext cx="1028700" cy="2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980000"/>
                </a:solidFill>
              </a:rPr>
              <a:t>900</a:t>
            </a:r>
            <a:endParaRPr b="1">
              <a:solidFill>
                <a:srgbClr val="980000"/>
              </a:solidFill>
            </a:endParaRPr>
          </a:p>
        </p:txBody>
      </p:sp>
      <p:sp>
        <p:nvSpPr>
          <p:cNvPr id="897" name="Google Shape;897;p63"/>
          <p:cNvSpPr txBox="1"/>
          <p:nvPr/>
        </p:nvSpPr>
        <p:spPr>
          <a:xfrm>
            <a:off x="1162425" y="4236525"/>
            <a:ext cx="1028700" cy="2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1800</a:t>
            </a:r>
            <a:endParaRPr b="1"/>
          </a:p>
        </p:txBody>
      </p:sp>
      <p:sp>
        <p:nvSpPr>
          <p:cNvPr id="898" name="Google Shape;898;p63"/>
          <p:cNvSpPr txBox="1"/>
          <p:nvPr/>
        </p:nvSpPr>
        <p:spPr>
          <a:xfrm>
            <a:off x="2788550" y="3956025"/>
            <a:ext cx="1028700" cy="2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1800</a:t>
            </a:r>
            <a:endParaRPr b="1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64"/>
          <p:cNvSpPr txBox="1"/>
          <p:nvPr>
            <p:ph idx="4294967295" type="body"/>
          </p:nvPr>
        </p:nvSpPr>
        <p:spPr>
          <a:xfrm>
            <a:off x="1355225" y="727525"/>
            <a:ext cx="7030500" cy="90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/>
              <a:t>Gebruik de grootste batterij</a:t>
            </a:r>
            <a:endParaRPr sz="1800"/>
          </a:p>
        </p:txBody>
      </p:sp>
      <p:sp>
        <p:nvSpPr>
          <p:cNvPr id="904" name="Google Shape;904;p64"/>
          <p:cNvSpPr/>
          <p:nvPr/>
        </p:nvSpPr>
        <p:spPr>
          <a:xfrm>
            <a:off x="1415425" y="1148775"/>
            <a:ext cx="4191000" cy="528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05" name="Google Shape;905;p64"/>
          <p:cNvGrpSpPr/>
          <p:nvPr/>
        </p:nvGrpSpPr>
        <p:grpSpPr>
          <a:xfrm>
            <a:off x="7861793" y="4071600"/>
            <a:ext cx="472234" cy="501150"/>
            <a:chOff x="7862050" y="4071600"/>
            <a:chExt cx="501150" cy="501150"/>
          </a:xfrm>
        </p:grpSpPr>
        <p:sp>
          <p:nvSpPr>
            <p:cNvPr id="906" name="Google Shape;906;p64"/>
            <p:cNvSpPr/>
            <p:nvPr/>
          </p:nvSpPr>
          <p:spPr>
            <a:xfrm>
              <a:off x="8311900" y="4071600"/>
              <a:ext cx="51300" cy="4938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" name="Google Shape;907;p64"/>
            <p:cNvSpPr/>
            <p:nvPr/>
          </p:nvSpPr>
          <p:spPr>
            <a:xfrm rot="-5400000">
              <a:off x="8083300" y="4300200"/>
              <a:ext cx="51300" cy="4938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08" name="Google Shape;908;p64"/>
          <p:cNvGrpSpPr/>
          <p:nvPr/>
        </p:nvGrpSpPr>
        <p:grpSpPr>
          <a:xfrm rot="10800000">
            <a:off x="643568" y="598575"/>
            <a:ext cx="472234" cy="501150"/>
            <a:chOff x="7862050" y="4071600"/>
            <a:chExt cx="501150" cy="501150"/>
          </a:xfrm>
        </p:grpSpPr>
        <p:sp>
          <p:nvSpPr>
            <p:cNvPr id="909" name="Google Shape;909;p64"/>
            <p:cNvSpPr/>
            <p:nvPr/>
          </p:nvSpPr>
          <p:spPr>
            <a:xfrm>
              <a:off x="8311900" y="4071600"/>
              <a:ext cx="51300" cy="4938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" name="Google Shape;910;p64"/>
            <p:cNvSpPr/>
            <p:nvPr/>
          </p:nvSpPr>
          <p:spPr>
            <a:xfrm rot="-5400000">
              <a:off x="8083300" y="4300200"/>
              <a:ext cx="51300" cy="4938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911" name="Google Shape;911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18199"/>
            <a:ext cx="4572001" cy="394807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912" name="Google Shape;912;p64"/>
          <p:cNvGraphicFramePr/>
          <p:nvPr/>
        </p:nvGraphicFramePr>
        <p:xfrm>
          <a:off x="4572000" y="2000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{3BB028DE-AC0E-430D-8D4F-5139561E8529}</a:tableStyleId>
              </a:tblPr>
              <a:tblGrid>
                <a:gridCol w="1206500"/>
                <a:gridCol w="1206500"/>
                <a:gridCol w="1206500"/>
              </a:tblGrid>
              <a:tr h="6014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Capacity 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Cost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6014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Immerse I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450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900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6014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Immerse II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900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1350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6014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Immerse III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1800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1800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913" name="Google Shape;913;p64"/>
          <p:cNvSpPr txBox="1"/>
          <p:nvPr/>
        </p:nvSpPr>
        <p:spPr>
          <a:xfrm>
            <a:off x="1162425" y="2075925"/>
            <a:ext cx="1028700" cy="2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1800</a:t>
            </a:r>
            <a:endParaRPr b="1"/>
          </a:p>
        </p:txBody>
      </p:sp>
      <p:sp>
        <p:nvSpPr>
          <p:cNvPr id="914" name="Google Shape;914;p64"/>
          <p:cNvSpPr txBox="1"/>
          <p:nvPr/>
        </p:nvSpPr>
        <p:spPr>
          <a:xfrm>
            <a:off x="1208400" y="2796125"/>
            <a:ext cx="1028700" cy="2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6AA84F"/>
                </a:solidFill>
              </a:rPr>
              <a:t>900</a:t>
            </a:r>
            <a:endParaRPr b="1">
              <a:solidFill>
                <a:srgbClr val="6AA84F"/>
              </a:solidFill>
            </a:endParaRPr>
          </a:p>
        </p:txBody>
      </p:sp>
      <p:sp>
        <p:nvSpPr>
          <p:cNvPr id="915" name="Google Shape;915;p64"/>
          <p:cNvSpPr txBox="1"/>
          <p:nvPr/>
        </p:nvSpPr>
        <p:spPr>
          <a:xfrm>
            <a:off x="2548313" y="2075913"/>
            <a:ext cx="1028700" cy="2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450</a:t>
            </a:r>
            <a:endParaRPr b="1"/>
          </a:p>
        </p:txBody>
      </p:sp>
      <p:sp>
        <p:nvSpPr>
          <p:cNvPr id="916" name="Google Shape;916;p64"/>
          <p:cNvSpPr txBox="1"/>
          <p:nvPr/>
        </p:nvSpPr>
        <p:spPr>
          <a:xfrm>
            <a:off x="1162425" y="3464875"/>
            <a:ext cx="1028700" cy="2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980000"/>
                </a:solidFill>
              </a:rPr>
              <a:t>900</a:t>
            </a:r>
            <a:endParaRPr b="1">
              <a:solidFill>
                <a:srgbClr val="980000"/>
              </a:solidFill>
            </a:endParaRPr>
          </a:p>
        </p:txBody>
      </p:sp>
      <p:sp>
        <p:nvSpPr>
          <p:cNvPr id="917" name="Google Shape;917;p64"/>
          <p:cNvSpPr txBox="1"/>
          <p:nvPr/>
        </p:nvSpPr>
        <p:spPr>
          <a:xfrm>
            <a:off x="2788550" y="3956025"/>
            <a:ext cx="1028700" cy="2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1800</a:t>
            </a:r>
            <a:endParaRPr b="1"/>
          </a:p>
        </p:txBody>
      </p:sp>
      <p:sp>
        <p:nvSpPr>
          <p:cNvPr id="918" name="Google Shape;918;p64"/>
          <p:cNvSpPr txBox="1"/>
          <p:nvPr/>
        </p:nvSpPr>
        <p:spPr>
          <a:xfrm>
            <a:off x="3269375" y="2075925"/>
            <a:ext cx="1028700" cy="2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900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919" name="Google Shape;919;p64"/>
          <p:cNvSpPr/>
          <p:nvPr/>
        </p:nvSpPr>
        <p:spPr>
          <a:xfrm rot="-1641399">
            <a:off x="3194912" y="2594431"/>
            <a:ext cx="155377" cy="233332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0" name="Google Shape;920;p64"/>
          <p:cNvSpPr/>
          <p:nvPr/>
        </p:nvSpPr>
        <p:spPr>
          <a:xfrm>
            <a:off x="2835050" y="2356425"/>
            <a:ext cx="218700" cy="227700"/>
          </a:xfrm>
          <a:prstGeom prst="pie">
            <a:avLst>
              <a:gd fmla="val 0" name="adj1"/>
              <a:gd fmla="val 1620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1" name="Google Shape;921;p64"/>
          <p:cNvSpPr/>
          <p:nvPr/>
        </p:nvSpPr>
        <p:spPr>
          <a:xfrm>
            <a:off x="3401575" y="2508213"/>
            <a:ext cx="218700" cy="227700"/>
          </a:xfrm>
          <a:prstGeom prst="pie">
            <a:avLst>
              <a:gd fmla="val 0" name="adj1"/>
              <a:gd fmla="val 1620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2" name="Google Shape;922;p64"/>
          <p:cNvSpPr txBox="1"/>
          <p:nvPr/>
        </p:nvSpPr>
        <p:spPr>
          <a:xfrm>
            <a:off x="1162425" y="4236525"/>
            <a:ext cx="1028700" cy="2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1800</a:t>
            </a:r>
            <a:endParaRPr b="1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65"/>
          <p:cNvSpPr txBox="1"/>
          <p:nvPr>
            <p:ph idx="4294967295"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Bounds</a:t>
            </a:r>
            <a:endParaRPr/>
          </a:p>
        </p:txBody>
      </p:sp>
      <p:sp>
        <p:nvSpPr>
          <p:cNvPr id="928" name="Google Shape;928;p65"/>
          <p:cNvSpPr txBox="1"/>
          <p:nvPr>
            <p:ph idx="4294967295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Lower bound = aantal verbindingen naar de dichtbijzijnste batterij + kosten batterij</a:t>
            </a:r>
            <a:br>
              <a:rPr b="1" lang="en"/>
            </a:br>
            <a:r>
              <a:rPr lang="en"/>
              <a:t>Wijk 1: 3132 * 9 + 5000 * 5 = 53188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/>
              <a:t>Upper bound = aantal verbindingen naar de verste batterij  + kosten batterij</a:t>
            </a:r>
            <a:br>
              <a:rPr b="1" lang="en"/>
            </a:br>
            <a:r>
              <a:rPr lang="en"/>
              <a:t>Wijk 1: 8670 x 9 + 5000 * 5 = 103030</a:t>
            </a:r>
            <a:br>
              <a:rPr lang="en"/>
            </a:b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929" name="Google Shape;929;p65"/>
          <p:cNvSpPr/>
          <p:nvPr/>
        </p:nvSpPr>
        <p:spPr>
          <a:xfrm>
            <a:off x="1415425" y="1148775"/>
            <a:ext cx="4191000" cy="528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30" name="Google Shape;930;p65"/>
          <p:cNvGrpSpPr/>
          <p:nvPr/>
        </p:nvGrpSpPr>
        <p:grpSpPr>
          <a:xfrm>
            <a:off x="7861793" y="4071600"/>
            <a:ext cx="472234" cy="501150"/>
            <a:chOff x="7862050" y="4071600"/>
            <a:chExt cx="501150" cy="501150"/>
          </a:xfrm>
        </p:grpSpPr>
        <p:sp>
          <p:nvSpPr>
            <p:cNvPr id="931" name="Google Shape;931;p65"/>
            <p:cNvSpPr/>
            <p:nvPr/>
          </p:nvSpPr>
          <p:spPr>
            <a:xfrm>
              <a:off x="8311900" y="4071600"/>
              <a:ext cx="51300" cy="4938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" name="Google Shape;932;p65"/>
            <p:cNvSpPr/>
            <p:nvPr/>
          </p:nvSpPr>
          <p:spPr>
            <a:xfrm rot="-5400000">
              <a:off x="8083300" y="4300200"/>
              <a:ext cx="51300" cy="4938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33" name="Google Shape;933;p65"/>
          <p:cNvGrpSpPr/>
          <p:nvPr/>
        </p:nvGrpSpPr>
        <p:grpSpPr>
          <a:xfrm rot="10800000">
            <a:off x="643568" y="598575"/>
            <a:ext cx="472234" cy="501150"/>
            <a:chOff x="7862050" y="4071600"/>
            <a:chExt cx="501150" cy="501150"/>
          </a:xfrm>
        </p:grpSpPr>
        <p:sp>
          <p:nvSpPr>
            <p:cNvPr id="934" name="Google Shape;934;p65"/>
            <p:cNvSpPr/>
            <p:nvPr/>
          </p:nvSpPr>
          <p:spPr>
            <a:xfrm>
              <a:off x="8311900" y="4071600"/>
              <a:ext cx="51300" cy="4938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" name="Google Shape;935;p65"/>
            <p:cNvSpPr/>
            <p:nvPr/>
          </p:nvSpPr>
          <p:spPr>
            <a:xfrm rot="-5400000">
              <a:off x="8083300" y="4300200"/>
              <a:ext cx="51300" cy="4938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3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p67"/>
          <p:cNvSpPr txBox="1"/>
          <p:nvPr>
            <p:ph idx="4294967295" type="title"/>
          </p:nvPr>
        </p:nvSpPr>
        <p:spPr>
          <a:xfrm>
            <a:off x="1415425" y="459550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Vragen?</a:t>
            </a:r>
            <a:endParaRPr sz="3600"/>
          </a:p>
        </p:txBody>
      </p:sp>
      <p:sp>
        <p:nvSpPr>
          <p:cNvPr id="945" name="Google Shape;945;p67"/>
          <p:cNvSpPr/>
          <p:nvPr/>
        </p:nvSpPr>
        <p:spPr>
          <a:xfrm>
            <a:off x="1415425" y="1148775"/>
            <a:ext cx="4191000" cy="528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46" name="Google Shape;946;p67"/>
          <p:cNvGrpSpPr/>
          <p:nvPr/>
        </p:nvGrpSpPr>
        <p:grpSpPr>
          <a:xfrm>
            <a:off x="7861793" y="4071600"/>
            <a:ext cx="472234" cy="501150"/>
            <a:chOff x="7862050" y="4071600"/>
            <a:chExt cx="501150" cy="501150"/>
          </a:xfrm>
        </p:grpSpPr>
        <p:sp>
          <p:nvSpPr>
            <p:cNvPr id="947" name="Google Shape;947;p67"/>
            <p:cNvSpPr/>
            <p:nvPr/>
          </p:nvSpPr>
          <p:spPr>
            <a:xfrm>
              <a:off x="8311900" y="4071600"/>
              <a:ext cx="51300" cy="4938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" name="Google Shape;948;p67"/>
            <p:cNvSpPr/>
            <p:nvPr/>
          </p:nvSpPr>
          <p:spPr>
            <a:xfrm rot="-5400000">
              <a:off x="8083300" y="4300200"/>
              <a:ext cx="51300" cy="4938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49" name="Google Shape;949;p67"/>
          <p:cNvGrpSpPr/>
          <p:nvPr/>
        </p:nvGrpSpPr>
        <p:grpSpPr>
          <a:xfrm rot="10800000">
            <a:off x="643568" y="598575"/>
            <a:ext cx="472234" cy="501150"/>
            <a:chOff x="7862050" y="4071600"/>
            <a:chExt cx="501150" cy="501150"/>
          </a:xfrm>
        </p:grpSpPr>
        <p:sp>
          <p:nvSpPr>
            <p:cNvPr id="950" name="Google Shape;950;p67"/>
            <p:cNvSpPr/>
            <p:nvPr/>
          </p:nvSpPr>
          <p:spPr>
            <a:xfrm>
              <a:off x="8311900" y="4071600"/>
              <a:ext cx="51300" cy="4938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" name="Google Shape;951;p67"/>
            <p:cNvSpPr/>
            <p:nvPr/>
          </p:nvSpPr>
          <p:spPr>
            <a:xfrm rot="-5400000">
              <a:off x="8083300" y="4300200"/>
              <a:ext cx="51300" cy="4938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952" name="Google Shape;952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4775" y="1386850"/>
            <a:ext cx="5234449" cy="2942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6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p68"/>
          <p:cNvSpPr txBox="1"/>
          <p:nvPr>
            <p:ph idx="4294967295" type="body"/>
          </p:nvPr>
        </p:nvSpPr>
        <p:spPr>
          <a:xfrm>
            <a:off x="1355225" y="727525"/>
            <a:ext cx="7030500" cy="90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/>
              <a:t>Een wijk met 50 huizen</a:t>
            </a:r>
            <a:endParaRPr sz="1800"/>
          </a:p>
        </p:txBody>
      </p:sp>
      <p:sp>
        <p:nvSpPr>
          <p:cNvPr id="958" name="Google Shape;958;p68"/>
          <p:cNvSpPr/>
          <p:nvPr/>
        </p:nvSpPr>
        <p:spPr>
          <a:xfrm>
            <a:off x="1415425" y="1148775"/>
            <a:ext cx="4191000" cy="528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59" name="Google Shape;959;p68"/>
          <p:cNvGrpSpPr/>
          <p:nvPr/>
        </p:nvGrpSpPr>
        <p:grpSpPr>
          <a:xfrm>
            <a:off x="7861793" y="4071600"/>
            <a:ext cx="472234" cy="501150"/>
            <a:chOff x="7862050" y="4071600"/>
            <a:chExt cx="501150" cy="501150"/>
          </a:xfrm>
        </p:grpSpPr>
        <p:sp>
          <p:nvSpPr>
            <p:cNvPr id="960" name="Google Shape;960;p68"/>
            <p:cNvSpPr/>
            <p:nvPr/>
          </p:nvSpPr>
          <p:spPr>
            <a:xfrm>
              <a:off x="8311900" y="4071600"/>
              <a:ext cx="51300" cy="4938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" name="Google Shape;961;p68"/>
            <p:cNvSpPr/>
            <p:nvPr/>
          </p:nvSpPr>
          <p:spPr>
            <a:xfrm rot="-5400000">
              <a:off x="8083300" y="4300200"/>
              <a:ext cx="51300" cy="4938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62" name="Google Shape;962;p68"/>
          <p:cNvGrpSpPr/>
          <p:nvPr/>
        </p:nvGrpSpPr>
        <p:grpSpPr>
          <a:xfrm rot="10800000">
            <a:off x="643568" y="598575"/>
            <a:ext cx="472234" cy="501150"/>
            <a:chOff x="7862050" y="4071600"/>
            <a:chExt cx="501150" cy="501150"/>
          </a:xfrm>
        </p:grpSpPr>
        <p:sp>
          <p:nvSpPr>
            <p:cNvPr id="963" name="Google Shape;963;p68"/>
            <p:cNvSpPr/>
            <p:nvPr/>
          </p:nvSpPr>
          <p:spPr>
            <a:xfrm>
              <a:off x="8311900" y="4071600"/>
              <a:ext cx="51300" cy="4938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" name="Google Shape;964;p68"/>
            <p:cNvSpPr/>
            <p:nvPr/>
          </p:nvSpPr>
          <p:spPr>
            <a:xfrm rot="-5400000">
              <a:off x="8083300" y="4300200"/>
              <a:ext cx="51300" cy="4938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965" name="Google Shape;965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01575"/>
            <a:ext cx="5487225" cy="38191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9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Google Shape;970;p69"/>
          <p:cNvSpPr txBox="1"/>
          <p:nvPr>
            <p:ph idx="4294967295" type="body"/>
          </p:nvPr>
        </p:nvSpPr>
        <p:spPr>
          <a:xfrm>
            <a:off x="1355225" y="727525"/>
            <a:ext cx="7030500" cy="90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/>
              <a:t>Plaats elke batterij op een ‘willekeurige’ plek</a:t>
            </a:r>
            <a:endParaRPr sz="1800"/>
          </a:p>
        </p:txBody>
      </p:sp>
      <p:sp>
        <p:nvSpPr>
          <p:cNvPr id="971" name="Google Shape;971;p69"/>
          <p:cNvSpPr/>
          <p:nvPr/>
        </p:nvSpPr>
        <p:spPr>
          <a:xfrm>
            <a:off x="1415425" y="1148775"/>
            <a:ext cx="4191000" cy="528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72" name="Google Shape;972;p69"/>
          <p:cNvGrpSpPr/>
          <p:nvPr/>
        </p:nvGrpSpPr>
        <p:grpSpPr>
          <a:xfrm>
            <a:off x="7861793" y="4071600"/>
            <a:ext cx="472234" cy="501150"/>
            <a:chOff x="7862050" y="4071600"/>
            <a:chExt cx="501150" cy="501150"/>
          </a:xfrm>
        </p:grpSpPr>
        <p:sp>
          <p:nvSpPr>
            <p:cNvPr id="973" name="Google Shape;973;p69"/>
            <p:cNvSpPr/>
            <p:nvPr/>
          </p:nvSpPr>
          <p:spPr>
            <a:xfrm>
              <a:off x="8311900" y="4071600"/>
              <a:ext cx="51300" cy="4938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" name="Google Shape;974;p69"/>
            <p:cNvSpPr/>
            <p:nvPr/>
          </p:nvSpPr>
          <p:spPr>
            <a:xfrm rot="-5400000">
              <a:off x="8083300" y="4300200"/>
              <a:ext cx="51300" cy="4938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75" name="Google Shape;975;p69"/>
          <p:cNvGrpSpPr/>
          <p:nvPr/>
        </p:nvGrpSpPr>
        <p:grpSpPr>
          <a:xfrm rot="10800000">
            <a:off x="643568" y="598575"/>
            <a:ext cx="472234" cy="501150"/>
            <a:chOff x="7862050" y="4071600"/>
            <a:chExt cx="501150" cy="501150"/>
          </a:xfrm>
        </p:grpSpPr>
        <p:sp>
          <p:nvSpPr>
            <p:cNvPr id="976" name="Google Shape;976;p69"/>
            <p:cNvSpPr/>
            <p:nvPr/>
          </p:nvSpPr>
          <p:spPr>
            <a:xfrm>
              <a:off x="8311900" y="4071600"/>
              <a:ext cx="51300" cy="4938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" name="Google Shape;977;p69"/>
            <p:cNvSpPr/>
            <p:nvPr/>
          </p:nvSpPr>
          <p:spPr>
            <a:xfrm rot="-5400000">
              <a:off x="8083300" y="4300200"/>
              <a:ext cx="51300" cy="4938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978" name="Google Shape;978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1201575"/>
            <a:ext cx="5487200" cy="38191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2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Google Shape;983;p70"/>
          <p:cNvSpPr txBox="1"/>
          <p:nvPr>
            <p:ph idx="4294967295" type="body"/>
          </p:nvPr>
        </p:nvSpPr>
        <p:spPr>
          <a:xfrm>
            <a:off x="1355225" y="727525"/>
            <a:ext cx="7030500" cy="90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/>
              <a:t>Verbind elk huis met dichtstbijzijnde batterij</a:t>
            </a:r>
            <a:endParaRPr sz="1800"/>
          </a:p>
        </p:txBody>
      </p:sp>
      <p:sp>
        <p:nvSpPr>
          <p:cNvPr id="984" name="Google Shape;984;p70"/>
          <p:cNvSpPr/>
          <p:nvPr/>
        </p:nvSpPr>
        <p:spPr>
          <a:xfrm>
            <a:off x="1415425" y="1148775"/>
            <a:ext cx="4191000" cy="528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85" name="Google Shape;985;p70"/>
          <p:cNvGrpSpPr/>
          <p:nvPr/>
        </p:nvGrpSpPr>
        <p:grpSpPr>
          <a:xfrm>
            <a:off x="7861793" y="4071600"/>
            <a:ext cx="472234" cy="501150"/>
            <a:chOff x="7862050" y="4071600"/>
            <a:chExt cx="501150" cy="501150"/>
          </a:xfrm>
        </p:grpSpPr>
        <p:sp>
          <p:nvSpPr>
            <p:cNvPr id="986" name="Google Shape;986;p70"/>
            <p:cNvSpPr/>
            <p:nvPr/>
          </p:nvSpPr>
          <p:spPr>
            <a:xfrm>
              <a:off x="8311900" y="4071600"/>
              <a:ext cx="51300" cy="4938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" name="Google Shape;987;p70"/>
            <p:cNvSpPr/>
            <p:nvPr/>
          </p:nvSpPr>
          <p:spPr>
            <a:xfrm rot="-5400000">
              <a:off x="8083300" y="4300200"/>
              <a:ext cx="51300" cy="4938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88" name="Google Shape;988;p70"/>
          <p:cNvGrpSpPr/>
          <p:nvPr/>
        </p:nvGrpSpPr>
        <p:grpSpPr>
          <a:xfrm rot="10800000">
            <a:off x="643568" y="598575"/>
            <a:ext cx="472234" cy="501150"/>
            <a:chOff x="7862050" y="4071600"/>
            <a:chExt cx="501150" cy="501150"/>
          </a:xfrm>
        </p:grpSpPr>
        <p:sp>
          <p:nvSpPr>
            <p:cNvPr id="989" name="Google Shape;989;p70"/>
            <p:cNvSpPr/>
            <p:nvPr/>
          </p:nvSpPr>
          <p:spPr>
            <a:xfrm>
              <a:off x="8311900" y="4071600"/>
              <a:ext cx="51300" cy="4938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" name="Google Shape;990;p70"/>
            <p:cNvSpPr/>
            <p:nvPr/>
          </p:nvSpPr>
          <p:spPr>
            <a:xfrm rot="-5400000">
              <a:off x="8083300" y="4300200"/>
              <a:ext cx="51300" cy="4938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991" name="Google Shape;991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1201575"/>
            <a:ext cx="5487200" cy="38191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5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Google Shape;996;p71"/>
          <p:cNvSpPr txBox="1"/>
          <p:nvPr>
            <p:ph idx="4294967295" type="body"/>
          </p:nvPr>
        </p:nvSpPr>
        <p:spPr>
          <a:xfrm>
            <a:off x="1355225" y="727525"/>
            <a:ext cx="7030500" cy="90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Voor elke cluster huizen, verplaats de batterij naar de centroid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997" name="Google Shape;997;p71"/>
          <p:cNvSpPr/>
          <p:nvPr/>
        </p:nvSpPr>
        <p:spPr>
          <a:xfrm>
            <a:off x="1415425" y="1148775"/>
            <a:ext cx="4191000" cy="528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98" name="Google Shape;998;p71"/>
          <p:cNvGrpSpPr/>
          <p:nvPr/>
        </p:nvGrpSpPr>
        <p:grpSpPr>
          <a:xfrm>
            <a:off x="7861793" y="4071600"/>
            <a:ext cx="472234" cy="501150"/>
            <a:chOff x="7862050" y="4071600"/>
            <a:chExt cx="501150" cy="501150"/>
          </a:xfrm>
        </p:grpSpPr>
        <p:sp>
          <p:nvSpPr>
            <p:cNvPr id="999" name="Google Shape;999;p71"/>
            <p:cNvSpPr/>
            <p:nvPr/>
          </p:nvSpPr>
          <p:spPr>
            <a:xfrm>
              <a:off x="8311900" y="4071600"/>
              <a:ext cx="51300" cy="4938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" name="Google Shape;1000;p71"/>
            <p:cNvSpPr/>
            <p:nvPr/>
          </p:nvSpPr>
          <p:spPr>
            <a:xfrm rot="-5400000">
              <a:off x="8083300" y="4300200"/>
              <a:ext cx="51300" cy="4938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01" name="Google Shape;1001;p71"/>
          <p:cNvGrpSpPr/>
          <p:nvPr/>
        </p:nvGrpSpPr>
        <p:grpSpPr>
          <a:xfrm rot="10800000">
            <a:off x="643568" y="598575"/>
            <a:ext cx="472234" cy="501150"/>
            <a:chOff x="7862050" y="4071600"/>
            <a:chExt cx="501150" cy="501150"/>
          </a:xfrm>
        </p:grpSpPr>
        <p:sp>
          <p:nvSpPr>
            <p:cNvPr id="1002" name="Google Shape;1002;p71"/>
            <p:cNvSpPr/>
            <p:nvPr/>
          </p:nvSpPr>
          <p:spPr>
            <a:xfrm>
              <a:off x="8311900" y="4071600"/>
              <a:ext cx="51300" cy="4938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" name="Google Shape;1003;p71"/>
            <p:cNvSpPr/>
            <p:nvPr/>
          </p:nvSpPr>
          <p:spPr>
            <a:xfrm rot="-5400000">
              <a:off x="8083300" y="4300200"/>
              <a:ext cx="51300" cy="4938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004" name="Google Shape;1004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1201575"/>
            <a:ext cx="5487200" cy="3819105"/>
          </a:xfrm>
          <a:prstGeom prst="rect">
            <a:avLst/>
          </a:prstGeom>
          <a:noFill/>
          <a:ln>
            <a:noFill/>
          </a:ln>
        </p:spPr>
      </p:pic>
      <p:sp>
        <p:nvSpPr>
          <p:cNvPr id="1005" name="Google Shape;1005;p71"/>
          <p:cNvSpPr txBox="1"/>
          <p:nvPr/>
        </p:nvSpPr>
        <p:spPr>
          <a:xfrm>
            <a:off x="5148400" y="1714500"/>
            <a:ext cx="3066600" cy="27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25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212121"/>
                </a:solidFill>
                <a:highlight>
                  <a:srgbClr val="FFFFFF"/>
                </a:highlight>
              </a:rPr>
              <a:t>Де фіолетовий?</a:t>
            </a:r>
            <a:endParaRPr sz="2200">
              <a:solidFill>
                <a:srgbClr val="21212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21212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212121"/>
                </a:solidFill>
                <a:highlight>
                  <a:srgbClr val="FFFFFF"/>
                </a:highlight>
              </a:rPr>
              <a:t>Որտեղ է մանուշակագույնը:</a:t>
            </a:r>
            <a:endParaRPr sz="1900">
              <a:solidFill>
                <a:srgbClr val="21212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21212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212121"/>
                </a:solidFill>
                <a:highlight>
                  <a:srgbClr val="FFFFFF"/>
                </a:highlight>
              </a:rPr>
              <a:t>ʻAuhea ka poni?</a:t>
            </a:r>
            <a:endParaRPr sz="2200">
              <a:solidFill>
                <a:srgbClr val="21212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21212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212121"/>
                </a:solidFill>
                <a:highlight>
                  <a:srgbClr val="FFFFFF"/>
                </a:highlight>
              </a:rPr>
              <a:t>बैंगनी कहाँ है?</a:t>
            </a:r>
            <a:endParaRPr sz="1900">
              <a:solidFill>
                <a:srgbClr val="21212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21212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2200">
              <a:solidFill>
                <a:srgbClr val="212121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18"/>
          <p:cNvSpPr txBox="1"/>
          <p:nvPr>
            <p:ph idx="4294967295"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Algoritmes A&amp;B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p18"/>
          <p:cNvSpPr txBox="1"/>
          <p:nvPr>
            <p:ph idx="4294967295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Random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Greedy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Hillclimbers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Simulated Annealing</a:t>
            </a:r>
            <a:endParaRPr sz="1800"/>
          </a:p>
        </p:txBody>
      </p:sp>
      <p:sp>
        <p:nvSpPr>
          <p:cNvPr id="342" name="Google Shape;342;p18"/>
          <p:cNvSpPr/>
          <p:nvPr/>
        </p:nvSpPr>
        <p:spPr>
          <a:xfrm>
            <a:off x="1415425" y="1148775"/>
            <a:ext cx="4191000" cy="528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3" name="Google Shape;343;p18"/>
          <p:cNvGrpSpPr/>
          <p:nvPr/>
        </p:nvGrpSpPr>
        <p:grpSpPr>
          <a:xfrm>
            <a:off x="7861793" y="4071600"/>
            <a:ext cx="472234" cy="501150"/>
            <a:chOff x="7862050" y="4071600"/>
            <a:chExt cx="501150" cy="501150"/>
          </a:xfrm>
        </p:grpSpPr>
        <p:sp>
          <p:nvSpPr>
            <p:cNvPr id="344" name="Google Shape;344;p18"/>
            <p:cNvSpPr/>
            <p:nvPr/>
          </p:nvSpPr>
          <p:spPr>
            <a:xfrm>
              <a:off x="8311900" y="4071600"/>
              <a:ext cx="51300" cy="4938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18"/>
            <p:cNvSpPr/>
            <p:nvPr/>
          </p:nvSpPr>
          <p:spPr>
            <a:xfrm rot="-5400000">
              <a:off x="8083300" y="4300200"/>
              <a:ext cx="51300" cy="4938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6" name="Google Shape;346;p18"/>
          <p:cNvGrpSpPr/>
          <p:nvPr/>
        </p:nvGrpSpPr>
        <p:grpSpPr>
          <a:xfrm rot="10800000">
            <a:off x="643568" y="598575"/>
            <a:ext cx="472234" cy="501150"/>
            <a:chOff x="7862050" y="4071600"/>
            <a:chExt cx="501150" cy="501150"/>
          </a:xfrm>
        </p:grpSpPr>
        <p:sp>
          <p:nvSpPr>
            <p:cNvPr id="347" name="Google Shape;347;p18"/>
            <p:cNvSpPr/>
            <p:nvPr/>
          </p:nvSpPr>
          <p:spPr>
            <a:xfrm>
              <a:off x="8311900" y="4071600"/>
              <a:ext cx="51300" cy="4938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18"/>
            <p:cNvSpPr/>
            <p:nvPr/>
          </p:nvSpPr>
          <p:spPr>
            <a:xfrm rot="-5400000">
              <a:off x="8083300" y="4300200"/>
              <a:ext cx="51300" cy="4938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9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Google Shape;1010;p72"/>
          <p:cNvSpPr txBox="1"/>
          <p:nvPr>
            <p:ph idx="4294967295" type="body"/>
          </p:nvPr>
        </p:nvSpPr>
        <p:spPr>
          <a:xfrm>
            <a:off x="1355225" y="727525"/>
            <a:ext cx="7030500" cy="90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/>
              <a:t>Herhaal tot een optimaal resultaat</a:t>
            </a:r>
            <a:endParaRPr sz="1800"/>
          </a:p>
        </p:txBody>
      </p:sp>
      <p:sp>
        <p:nvSpPr>
          <p:cNvPr id="1011" name="Google Shape;1011;p72"/>
          <p:cNvSpPr/>
          <p:nvPr/>
        </p:nvSpPr>
        <p:spPr>
          <a:xfrm>
            <a:off x="1415425" y="1148775"/>
            <a:ext cx="4191000" cy="528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12" name="Google Shape;1012;p72"/>
          <p:cNvGrpSpPr/>
          <p:nvPr/>
        </p:nvGrpSpPr>
        <p:grpSpPr>
          <a:xfrm>
            <a:off x="7861793" y="4071600"/>
            <a:ext cx="472234" cy="501150"/>
            <a:chOff x="7862050" y="4071600"/>
            <a:chExt cx="501150" cy="501150"/>
          </a:xfrm>
        </p:grpSpPr>
        <p:sp>
          <p:nvSpPr>
            <p:cNvPr id="1013" name="Google Shape;1013;p72"/>
            <p:cNvSpPr/>
            <p:nvPr/>
          </p:nvSpPr>
          <p:spPr>
            <a:xfrm>
              <a:off x="8311900" y="4071600"/>
              <a:ext cx="51300" cy="4938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" name="Google Shape;1014;p72"/>
            <p:cNvSpPr/>
            <p:nvPr/>
          </p:nvSpPr>
          <p:spPr>
            <a:xfrm rot="-5400000">
              <a:off x="8083300" y="4300200"/>
              <a:ext cx="51300" cy="4938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15" name="Google Shape;1015;p72"/>
          <p:cNvGrpSpPr/>
          <p:nvPr/>
        </p:nvGrpSpPr>
        <p:grpSpPr>
          <a:xfrm rot="10800000">
            <a:off x="643568" y="598575"/>
            <a:ext cx="472234" cy="501150"/>
            <a:chOff x="7862050" y="4071600"/>
            <a:chExt cx="501150" cy="501150"/>
          </a:xfrm>
        </p:grpSpPr>
        <p:sp>
          <p:nvSpPr>
            <p:cNvPr id="1016" name="Google Shape;1016;p72"/>
            <p:cNvSpPr/>
            <p:nvPr/>
          </p:nvSpPr>
          <p:spPr>
            <a:xfrm>
              <a:off x="8311900" y="4071600"/>
              <a:ext cx="51300" cy="4938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" name="Google Shape;1017;p72"/>
            <p:cNvSpPr/>
            <p:nvPr/>
          </p:nvSpPr>
          <p:spPr>
            <a:xfrm rot="-5400000">
              <a:off x="8083300" y="4300200"/>
              <a:ext cx="51300" cy="4938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018" name="Google Shape;1018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1201575"/>
            <a:ext cx="5487200" cy="38191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2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Google Shape;1023;p73"/>
          <p:cNvSpPr txBox="1"/>
          <p:nvPr>
            <p:ph idx="4294967295" type="body"/>
          </p:nvPr>
        </p:nvSpPr>
        <p:spPr>
          <a:xfrm>
            <a:off x="1355225" y="727525"/>
            <a:ext cx="7030500" cy="90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/>
              <a:t>Herhaal tot een optimaal resultaat</a:t>
            </a:r>
            <a:endParaRPr sz="1800"/>
          </a:p>
        </p:txBody>
      </p:sp>
      <p:sp>
        <p:nvSpPr>
          <p:cNvPr id="1024" name="Google Shape;1024;p73"/>
          <p:cNvSpPr/>
          <p:nvPr/>
        </p:nvSpPr>
        <p:spPr>
          <a:xfrm>
            <a:off x="1415425" y="1148775"/>
            <a:ext cx="4191000" cy="528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25" name="Google Shape;1025;p73"/>
          <p:cNvGrpSpPr/>
          <p:nvPr/>
        </p:nvGrpSpPr>
        <p:grpSpPr>
          <a:xfrm>
            <a:off x="7861793" y="4071600"/>
            <a:ext cx="472234" cy="501150"/>
            <a:chOff x="7862050" y="4071600"/>
            <a:chExt cx="501150" cy="501150"/>
          </a:xfrm>
        </p:grpSpPr>
        <p:sp>
          <p:nvSpPr>
            <p:cNvPr id="1026" name="Google Shape;1026;p73"/>
            <p:cNvSpPr/>
            <p:nvPr/>
          </p:nvSpPr>
          <p:spPr>
            <a:xfrm>
              <a:off x="8311900" y="4071600"/>
              <a:ext cx="51300" cy="4938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" name="Google Shape;1027;p73"/>
            <p:cNvSpPr/>
            <p:nvPr/>
          </p:nvSpPr>
          <p:spPr>
            <a:xfrm rot="-5400000">
              <a:off x="8083300" y="4300200"/>
              <a:ext cx="51300" cy="4938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28" name="Google Shape;1028;p73"/>
          <p:cNvGrpSpPr/>
          <p:nvPr/>
        </p:nvGrpSpPr>
        <p:grpSpPr>
          <a:xfrm rot="10800000">
            <a:off x="643568" y="598575"/>
            <a:ext cx="472234" cy="501150"/>
            <a:chOff x="7862050" y="4071600"/>
            <a:chExt cx="501150" cy="501150"/>
          </a:xfrm>
        </p:grpSpPr>
        <p:sp>
          <p:nvSpPr>
            <p:cNvPr id="1029" name="Google Shape;1029;p73"/>
            <p:cNvSpPr/>
            <p:nvPr/>
          </p:nvSpPr>
          <p:spPr>
            <a:xfrm>
              <a:off x="8311900" y="4071600"/>
              <a:ext cx="51300" cy="4938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" name="Google Shape;1030;p73"/>
            <p:cNvSpPr/>
            <p:nvPr/>
          </p:nvSpPr>
          <p:spPr>
            <a:xfrm rot="-5400000">
              <a:off x="8083300" y="4300200"/>
              <a:ext cx="51300" cy="4938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1" name="Google Shape;1031;p73"/>
          <p:cNvSpPr txBox="1"/>
          <p:nvPr/>
        </p:nvSpPr>
        <p:spPr>
          <a:xfrm>
            <a:off x="5881375" y="2178450"/>
            <a:ext cx="2881200" cy="7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Klaar!</a:t>
            </a:r>
            <a:endParaRPr sz="4800"/>
          </a:p>
        </p:txBody>
      </p:sp>
      <p:pic>
        <p:nvPicPr>
          <p:cNvPr id="1032" name="Google Shape;1032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1201575"/>
            <a:ext cx="5487200" cy="38191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19"/>
          <p:cNvSpPr txBox="1"/>
          <p:nvPr>
            <p:ph idx="4294967295" type="title"/>
          </p:nvPr>
        </p:nvSpPr>
        <p:spPr>
          <a:xfrm>
            <a:off x="1303525" y="49252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Random</a:t>
            </a:r>
            <a:endParaRPr/>
          </a:p>
        </p:txBody>
      </p:sp>
      <p:sp>
        <p:nvSpPr>
          <p:cNvPr id="354" name="Google Shape;354;p19"/>
          <p:cNvSpPr/>
          <p:nvPr/>
        </p:nvSpPr>
        <p:spPr>
          <a:xfrm>
            <a:off x="1415425" y="1148775"/>
            <a:ext cx="4191000" cy="528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5" name="Google Shape;355;p19"/>
          <p:cNvGrpSpPr/>
          <p:nvPr/>
        </p:nvGrpSpPr>
        <p:grpSpPr>
          <a:xfrm>
            <a:off x="7861793" y="4071600"/>
            <a:ext cx="472234" cy="501150"/>
            <a:chOff x="7862050" y="4071600"/>
            <a:chExt cx="501150" cy="501150"/>
          </a:xfrm>
        </p:grpSpPr>
        <p:sp>
          <p:nvSpPr>
            <p:cNvPr id="356" name="Google Shape;356;p19"/>
            <p:cNvSpPr/>
            <p:nvPr/>
          </p:nvSpPr>
          <p:spPr>
            <a:xfrm>
              <a:off x="8311900" y="4071600"/>
              <a:ext cx="51300" cy="4938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19"/>
            <p:cNvSpPr/>
            <p:nvPr/>
          </p:nvSpPr>
          <p:spPr>
            <a:xfrm rot="-5400000">
              <a:off x="8083300" y="4300200"/>
              <a:ext cx="51300" cy="4938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8" name="Google Shape;358;p19"/>
          <p:cNvGrpSpPr/>
          <p:nvPr/>
        </p:nvGrpSpPr>
        <p:grpSpPr>
          <a:xfrm rot="10800000">
            <a:off x="643568" y="598575"/>
            <a:ext cx="472234" cy="501150"/>
            <a:chOff x="7862050" y="4071600"/>
            <a:chExt cx="501150" cy="501150"/>
          </a:xfrm>
        </p:grpSpPr>
        <p:sp>
          <p:nvSpPr>
            <p:cNvPr id="359" name="Google Shape;359;p19"/>
            <p:cNvSpPr/>
            <p:nvPr/>
          </p:nvSpPr>
          <p:spPr>
            <a:xfrm>
              <a:off x="8311900" y="4071600"/>
              <a:ext cx="51300" cy="4938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19"/>
            <p:cNvSpPr/>
            <p:nvPr/>
          </p:nvSpPr>
          <p:spPr>
            <a:xfrm rot="-5400000">
              <a:off x="8083300" y="4300200"/>
              <a:ext cx="51300" cy="4938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1" name="Google Shape;361;p19"/>
          <p:cNvSpPr txBox="1"/>
          <p:nvPr>
            <p:ph idx="4294967295" type="body"/>
          </p:nvPr>
        </p:nvSpPr>
        <p:spPr>
          <a:xfrm>
            <a:off x="643575" y="1702650"/>
            <a:ext cx="6123000" cy="287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9900FF"/>
                </a:solidFill>
              </a:rPr>
              <a:t>w</a:t>
            </a:r>
            <a:r>
              <a:rPr lang="en" sz="1800">
                <a:solidFill>
                  <a:srgbClr val="9900FF"/>
                </a:solidFill>
              </a:rPr>
              <a:t>hile </a:t>
            </a:r>
            <a:r>
              <a:rPr lang="en" sz="1800">
                <a:solidFill>
                  <a:srgbClr val="000000"/>
                </a:solidFill>
              </a:rPr>
              <a:t>niet alle huizen verbonden</a:t>
            </a:r>
            <a:endParaRPr sz="18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</a:rPr>
              <a:t>	ontkoppel alle huizen</a:t>
            </a:r>
            <a:endParaRPr sz="18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</a:rPr>
              <a:t>	</a:t>
            </a:r>
            <a:r>
              <a:rPr lang="en" sz="1800">
                <a:solidFill>
                  <a:srgbClr val="9900FF"/>
                </a:solidFill>
              </a:rPr>
              <a:t>for </a:t>
            </a:r>
            <a:r>
              <a:rPr lang="en" sz="1800">
                <a:solidFill>
                  <a:srgbClr val="000000"/>
                </a:solidFill>
              </a:rPr>
              <a:t>alle huizen</a:t>
            </a:r>
            <a:endParaRPr sz="1800"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</a:rPr>
              <a:t>	zoek random onverbonden huis</a:t>
            </a:r>
            <a:endParaRPr sz="1800"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</a:rPr>
              <a:t>		zoek random batterij </a:t>
            </a:r>
            <a:endParaRPr sz="1800"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</a:rPr>
              <a:t>			</a:t>
            </a:r>
            <a:r>
              <a:rPr lang="en" sz="1800">
                <a:solidFill>
                  <a:srgbClr val="9900FF"/>
                </a:solidFill>
              </a:rPr>
              <a:t>if </a:t>
            </a:r>
            <a:r>
              <a:rPr lang="en" sz="1800">
                <a:solidFill>
                  <a:srgbClr val="000000"/>
                </a:solidFill>
              </a:rPr>
              <a:t>batterij capaciteit toereikend</a:t>
            </a:r>
            <a:endParaRPr sz="1800"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</a:rPr>
              <a:t>				verbind</a:t>
            </a:r>
            <a:endParaRPr sz="18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</a:rPr>
              <a:t>	</a:t>
            </a:r>
            <a:endParaRPr sz="18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</a:endParaRPr>
          </a:p>
        </p:txBody>
      </p:sp>
      <p:pic>
        <p:nvPicPr>
          <p:cNvPr id="362" name="Google Shape;36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73726" y="598575"/>
            <a:ext cx="2732550" cy="242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7" name="Google Shape;367;p20"/>
          <p:cNvGrpSpPr/>
          <p:nvPr/>
        </p:nvGrpSpPr>
        <p:grpSpPr>
          <a:xfrm>
            <a:off x="7861793" y="4071600"/>
            <a:ext cx="472234" cy="501150"/>
            <a:chOff x="7862050" y="4071600"/>
            <a:chExt cx="501150" cy="501150"/>
          </a:xfrm>
        </p:grpSpPr>
        <p:sp>
          <p:nvSpPr>
            <p:cNvPr id="368" name="Google Shape;368;p20"/>
            <p:cNvSpPr/>
            <p:nvPr/>
          </p:nvSpPr>
          <p:spPr>
            <a:xfrm>
              <a:off x="8311900" y="4071600"/>
              <a:ext cx="51300" cy="4938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20"/>
            <p:cNvSpPr/>
            <p:nvPr/>
          </p:nvSpPr>
          <p:spPr>
            <a:xfrm rot="-5400000">
              <a:off x="8083300" y="4300200"/>
              <a:ext cx="51300" cy="4938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0" name="Google Shape;370;p20"/>
          <p:cNvGrpSpPr/>
          <p:nvPr/>
        </p:nvGrpSpPr>
        <p:grpSpPr>
          <a:xfrm rot="10800000">
            <a:off x="643568" y="598575"/>
            <a:ext cx="472234" cy="501150"/>
            <a:chOff x="7862050" y="4071600"/>
            <a:chExt cx="501150" cy="501150"/>
          </a:xfrm>
        </p:grpSpPr>
        <p:sp>
          <p:nvSpPr>
            <p:cNvPr id="371" name="Google Shape;371;p20"/>
            <p:cNvSpPr/>
            <p:nvPr/>
          </p:nvSpPr>
          <p:spPr>
            <a:xfrm>
              <a:off x="8311900" y="4071600"/>
              <a:ext cx="51300" cy="4938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20"/>
            <p:cNvSpPr/>
            <p:nvPr/>
          </p:nvSpPr>
          <p:spPr>
            <a:xfrm rot="-5400000">
              <a:off x="8083300" y="4300200"/>
              <a:ext cx="51300" cy="4938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73" name="Google Shape;37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0" y="295275"/>
            <a:ext cx="6096000" cy="455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8" name="Google Shape;378;p21"/>
          <p:cNvGrpSpPr/>
          <p:nvPr/>
        </p:nvGrpSpPr>
        <p:grpSpPr>
          <a:xfrm>
            <a:off x="7861793" y="4071600"/>
            <a:ext cx="472234" cy="501150"/>
            <a:chOff x="7862050" y="4071600"/>
            <a:chExt cx="501150" cy="501150"/>
          </a:xfrm>
        </p:grpSpPr>
        <p:sp>
          <p:nvSpPr>
            <p:cNvPr id="379" name="Google Shape;379;p21"/>
            <p:cNvSpPr/>
            <p:nvPr/>
          </p:nvSpPr>
          <p:spPr>
            <a:xfrm>
              <a:off x="8311900" y="4071600"/>
              <a:ext cx="51300" cy="4938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21"/>
            <p:cNvSpPr/>
            <p:nvPr/>
          </p:nvSpPr>
          <p:spPr>
            <a:xfrm rot="-5400000">
              <a:off x="8083300" y="4300200"/>
              <a:ext cx="51300" cy="4938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1" name="Google Shape;381;p21"/>
          <p:cNvGrpSpPr/>
          <p:nvPr/>
        </p:nvGrpSpPr>
        <p:grpSpPr>
          <a:xfrm rot="10800000">
            <a:off x="643568" y="598575"/>
            <a:ext cx="472234" cy="501150"/>
            <a:chOff x="7862050" y="4071600"/>
            <a:chExt cx="501150" cy="501150"/>
          </a:xfrm>
        </p:grpSpPr>
        <p:sp>
          <p:nvSpPr>
            <p:cNvPr id="382" name="Google Shape;382;p21"/>
            <p:cNvSpPr/>
            <p:nvPr/>
          </p:nvSpPr>
          <p:spPr>
            <a:xfrm>
              <a:off x="8311900" y="4071600"/>
              <a:ext cx="51300" cy="4938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21"/>
            <p:cNvSpPr/>
            <p:nvPr/>
          </p:nvSpPr>
          <p:spPr>
            <a:xfrm rot="-5400000">
              <a:off x="8083300" y="4300200"/>
              <a:ext cx="51300" cy="4938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84" name="Google Shape;38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0" y="295275"/>
            <a:ext cx="6096000" cy="455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